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handoutMasterIdLst>
    <p:handoutMasterId r:id="rId40"/>
  </p:handoutMasterIdLst>
  <p:sldIdLst>
    <p:sldId id="367" r:id="rId2"/>
    <p:sldId id="368" r:id="rId3"/>
    <p:sldId id="371" r:id="rId4"/>
    <p:sldId id="372" r:id="rId5"/>
    <p:sldId id="412" r:id="rId6"/>
    <p:sldId id="403" r:id="rId7"/>
    <p:sldId id="410" r:id="rId8"/>
    <p:sldId id="411" r:id="rId9"/>
    <p:sldId id="404" r:id="rId10"/>
    <p:sldId id="408" r:id="rId11"/>
    <p:sldId id="405" r:id="rId12"/>
    <p:sldId id="406" r:id="rId13"/>
    <p:sldId id="413" r:id="rId14"/>
    <p:sldId id="414" r:id="rId15"/>
    <p:sldId id="407" r:id="rId16"/>
    <p:sldId id="400" r:id="rId17"/>
    <p:sldId id="376" r:id="rId18"/>
    <p:sldId id="377" r:id="rId19"/>
    <p:sldId id="382" r:id="rId20"/>
    <p:sldId id="418" r:id="rId21"/>
    <p:sldId id="397" r:id="rId22"/>
    <p:sldId id="379" r:id="rId23"/>
    <p:sldId id="381" r:id="rId24"/>
    <p:sldId id="380" r:id="rId25"/>
    <p:sldId id="415" r:id="rId26"/>
    <p:sldId id="416" r:id="rId27"/>
    <p:sldId id="417" r:id="rId28"/>
    <p:sldId id="375" r:id="rId29"/>
    <p:sldId id="384" r:id="rId30"/>
    <p:sldId id="395" r:id="rId31"/>
    <p:sldId id="385" r:id="rId32"/>
    <p:sldId id="362" r:id="rId33"/>
    <p:sldId id="392" r:id="rId34"/>
    <p:sldId id="402" r:id="rId35"/>
    <p:sldId id="386" r:id="rId36"/>
    <p:sldId id="388" r:id="rId37"/>
    <p:sldId id="393" r:id="rId38"/>
  </p:sldIdLst>
  <p:sldSz cx="9144000" cy="5143500" type="screen16x9"/>
  <p:notesSz cx="6858000" cy="9947275"/>
  <p:defaultTextStyle>
    <a:defPPr>
      <a:defRPr lang="zh-CN"/>
    </a:defPPr>
    <a:lvl1pPr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1pPr>
    <a:lvl2pPr marL="457200"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2pPr>
    <a:lvl3pPr marL="914400"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3pPr>
    <a:lvl4pPr marL="1371600"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4pPr>
    <a:lvl5pPr marL="1828800"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6pPr>
    <a:lvl7pPr marL="27432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7pPr>
    <a:lvl8pPr marL="32004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8pPr>
    <a:lvl9pPr marL="36576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CCFF"/>
    <a:srgbClr val="FF9933"/>
    <a:srgbClr val="FF3399"/>
    <a:srgbClr val="FFFFCC"/>
    <a:srgbClr val="FFCCCC"/>
    <a:srgbClr val="CC0000"/>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415" autoAdjust="0"/>
    <p:restoredTop sz="93944" autoAdjust="0"/>
  </p:normalViewPr>
  <p:slideViewPr>
    <p:cSldViewPr>
      <p:cViewPr varScale="1">
        <p:scale>
          <a:sx n="216" d="100"/>
          <a:sy n="216" d="100"/>
        </p:scale>
        <p:origin x="888" y="1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02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1747C3-D81F-BC49-8745-DFEDAD8031CF}" type="doc">
      <dgm:prSet loTypeId="urn:microsoft.com/office/officeart/2005/8/layout/process1" loCatId="" qsTypeId="urn:microsoft.com/office/officeart/2005/8/quickstyle/simple1" qsCatId="simple" csTypeId="urn:microsoft.com/office/officeart/2005/8/colors/accent1_2" csCatId="accent1" phldr="1"/>
      <dgm:spPr/>
    </dgm:pt>
    <dgm:pt modelId="{1BD17778-1D4D-FE45-A62D-74C61EE8B239}">
      <dgm:prSet phldrT="[文本]"/>
      <dgm:spPr/>
      <dgm:t>
        <a:bodyPr/>
        <a:lstStyle/>
        <a:p>
          <a:r>
            <a:rPr lang="zh-CN" altLang="en-US" dirty="0"/>
            <a:t>面向机器</a:t>
          </a:r>
        </a:p>
      </dgm:t>
    </dgm:pt>
    <dgm:pt modelId="{C2B96445-0A66-5048-9289-88907C78A9DB}" type="parTrans" cxnId="{20D11473-0762-2842-A125-F4F44C452193}">
      <dgm:prSet/>
      <dgm:spPr/>
      <dgm:t>
        <a:bodyPr/>
        <a:lstStyle/>
        <a:p>
          <a:endParaRPr lang="zh-CN" altLang="en-US"/>
        </a:p>
      </dgm:t>
    </dgm:pt>
    <dgm:pt modelId="{9C0DC49A-4A35-2A4D-BDC7-E8F67F95D79F}" type="sibTrans" cxnId="{20D11473-0762-2842-A125-F4F44C452193}">
      <dgm:prSet/>
      <dgm:spPr/>
      <dgm:t>
        <a:bodyPr/>
        <a:lstStyle/>
        <a:p>
          <a:endParaRPr lang="zh-CN" altLang="en-US"/>
        </a:p>
      </dgm:t>
    </dgm:pt>
    <dgm:pt modelId="{5A70F27B-7CC5-374C-8253-F0EC149E0407}">
      <dgm:prSet phldrT="[文本]"/>
      <dgm:spPr/>
      <dgm:t>
        <a:bodyPr/>
        <a:lstStyle/>
        <a:p>
          <a:r>
            <a:rPr lang="zh-CN" altLang="en-US" dirty="0"/>
            <a:t>面向过程</a:t>
          </a:r>
        </a:p>
      </dgm:t>
    </dgm:pt>
    <dgm:pt modelId="{422A2B24-1B9B-FE49-9533-2556C449FC42}" type="parTrans" cxnId="{6F598742-8AFE-C248-8726-CEC6A8155A52}">
      <dgm:prSet/>
      <dgm:spPr/>
      <dgm:t>
        <a:bodyPr/>
        <a:lstStyle/>
        <a:p>
          <a:endParaRPr lang="zh-CN" altLang="en-US"/>
        </a:p>
      </dgm:t>
    </dgm:pt>
    <dgm:pt modelId="{469CA10B-6A41-294A-A638-EB3CF23E999F}" type="sibTrans" cxnId="{6F598742-8AFE-C248-8726-CEC6A8155A52}">
      <dgm:prSet/>
      <dgm:spPr/>
      <dgm:t>
        <a:bodyPr/>
        <a:lstStyle/>
        <a:p>
          <a:endParaRPr lang="zh-CN" altLang="en-US"/>
        </a:p>
      </dgm:t>
    </dgm:pt>
    <dgm:pt modelId="{07D7DEBB-FE5B-FD4A-9695-36B01C100D3B}">
      <dgm:prSet phldrT="[文本]"/>
      <dgm:spPr/>
      <dgm:t>
        <a:bodyPr/>
        <a:lstStyle/>
        <a:p>
          <a:r>
            <a:rPr lang="zh-CN" altLang="en-US" dirty="0"/>
            <a:t>面向对象</a:t>
          </a:r>
        </a:p>
      </dgm:t>
    </dgm:pt>
    <dgm:pt modelId="{43BC899A-2EB8-3E44-AD5E-BB53767E7AEF}" type="parTrans" cxnId="{84E98F78-CCCB-F84A-8C31-35E39215FD0F}">
      <dgm:prSet/>
      <dgm:spPr/>
      <dgm:t>
        <a:bodyPr/>
        <a:lstStyle/>
        <a:p>
          <a:endParaRPr lang="zh-CN" altLang="en-US"/>
        </a:p>
      </dgm:t>
    </dgm:pt>
    <dgm:pt modelId="{52A84CFC-B048-C14D-9BD9-2D27E6252BE0}" type="sibTrans" cxnId="{84E98F78-CCCB-F84A-8C31-35E39215FD0F}">
      <dgm:prSet/>
      <dgm:spPr/>
      <dgm:t>
        <a:bodyPr/>
        <a:lstStyle/>
        <a:p>
          <a:endParaRPr lang="zh-CN" altLang="en-US"/>
        </a:p>
      </dgm:t>
    </dgm:pt>
    <dgm:pt modelId="{5CCD27E8-3EE0-344E-B4E2-9AD20AEEB661}">
      <dgm:prSet/>
      <dgm:spPr/>
      <dgm:t>
        <a:bodyPr/>
        <a:lstStyle/>
        <a:p>
          <a:r>
            <a:rPr lang="zh-CN" altLang="en-US" dirty="0"/>
            <a:t>寄存器</a:t>
          </a:r>
        </a:p>
      </dgm:t>
    </dgm:pt>
    <dgm:pt modelId="{9F6F64B8-2463-3447-9D6B-B01A33686FAA}" type="parTrans" cxnId="{9AB9FB11-F785-1C46-AA23-2BD0C02A2B9E}">
      <dgm:prSet/>
      <dgm:spPr/>
      <dgm:t>
        <a:bodyPr/>
        <a:lstStyle/>
        <a:p>
          <a:endParaRPr lang="zh-CN" altLang="en-US"/>
        </a:p>
      </dgm:t>
    </dgm:pt>
    <dgm:pt modelId="{FC53CB68-1A38-7C4A-B0F0-3F7ECEE56F94}" type="sibTrans" cxnId="{9AB9FB11-F785-1C46-AA23-2BD0C02A2B9E}">
      <dgm:prSet/>
      <dgm:spPr/>
      <dgm:t>
        <a:bodyPr/>
        <a:lstStyle/>
        <a:p>
          <a:endParaRPr lang="zh-CN" altLang="en-US"/>
        </a:p>
      </dgm:t>
    </dgm:pt>
    <dgm:pt modelId="{0532C255-7F08-F842-9A72-1D93D1BDD512}">
      <dgm:prSet/>
      <dgm:spPr/>
      <dgm:t>
        <a:bodyPr/>
        <a:lstStyle/>
        <a:p>
          <a:r>
            <a:rPr lang="zh-CN" altLang="en-US" dirty="0"/>
            <a:t>指令</a:t>
          </a:r>
        </a:p>
      </dgm:t>
    </dgm:pt>
    <dgm:pt modelId="{3B3B2244-AE20-2942-ADD1-B45038DAF26B}" type="parTrans" cxnId="{63B3375D-636C-7849-B82B-85407D4B9694}">
      <dgm:prSet/>
      <dgm:spPr/>
      <dgm:t>
        <a:bodyPr/>
        <a:lstStyle/>
        <a:p>
          <a:endParaRPr lang="zh-CN" altLang="en-US"/>
        </a:p>
      </dgm:t>
    </dgm:pt>
    <dgm:pt modelId="{069A34DB-91C9-564B-9A6A-26BE477B3057}" type="sibTrans" cxnId="{63B3375D-636C-7849-B82B-85407D4B9694}">
      <dgm:prSet/>
      <dgm:spPr/>
      <dgm:t>
        <a:bodyPr/>
        <a:lstStyle/>
        <a:p>
          <a:endParaRPr lang="zh-CN" altLang="en-US"/>
        </a:p>
      </dgm:t>
    </dgm:pt>
    <dgm:pt modelId="{1BCFA066-FF19-2E4E-A0A7-3766CECE4D66}">
      <dgm:prSet/>
      <dgm:spPr/>
      <dgm:t>
        <a:bodyPr/>
        <a:lstStyle/>
        <a:p>
          <a:r>
            <a:rPr lang="zh-CN" altLang="en-US" dirty="0"/>
            <a:t>数据结构</a:t>
          </a:r>
        </a:p>
      </dgm:t>
    </dgm:pt>
    <dgm:pt modelId="{236754DB-9DE4-CF4C-9629-8D88F9933D9D}" type="parTrans" cxnId="{630BAFF0-6D11-4949-B7AE-689EFFD69886}">
      <dgm:prSet/>
      <dgm:spPr/>
      <dgm:t>
        <a:bodyPr/>
        <a:lstStyle/>
        <a:p>
          <a:endParaRPr lang="zh-CN" altLang="en-US"/>
        </a:p>
      </dgm:t>
    </dgm:pt>
    <dgm:pt modelId="{0D16D335-7F8F-2F42-9041-44ABF50F205E}" type="sibTrans" cxnId="{630BAFF0-6D11-4949-B7AE-689EFFD69886}">
      <dgm:prSet/>
      <dgm:spPr/>
      <dgm:t>
        <a:bodyPr/>
        <a:lstStyle/>
        <a:p>
          <a:endParaRPr lang="zh-CN" altLang="en-US"/>
        </a:p>
      </dgm:t>
    </dgm:pt>
    <dgm:pt modelId="{82022CAF-BA69-EE4D-8F39-FA0D458E3D73}">
      <dgm:prSet/>
      <dgm:spPr/>
      <dgm:t>
        <a:bodyPr/>
        <a:lstStyle/>
        <a:p>
          <a:r>
            <a:rPr lang="zh-CN" altLang="en-US" dirty="0"/>
            <a:t>过程函数</a:t>
          </a:r>
        </a:p>
      </dgm:t>
    </dgm:pt>
    <dgm:pt modelId="{049F3C1F-CE7A-AD40-9DC1-4471FB8C684A}" type="parTrans" cxnId="{56D08BBD-D239-FD41-971C-75F96D715F00}">
      <dgm:prSet/>
      <dgm:spPr/>
      <dgm:t>
        <a:bodyPr/>
        <a:lstStyle/>
        <a:p>
          <a:endParaRPr lang="zh-CN" altLang="en-US"/>
        </a:p>
      </dgm:t>
    </dgm:pt>
    <dgm:pt modelId="{202EEE5C-DFB7-014F-A065-5ED06CCA2B34}" type="sibTrans" cxnId="{56D08BBD-D239-FD41-971C-75F96D715F00}">
      <dgm:prSet/>
      <dgm:spPr/>
      <dgm:t>
        <a:bodyPr/>
        <a:lstStyle/>
        <a:p>
          <a:endParaRPr lang="zh-CN" altLang="en-US"/>
        </a:p>
      </dgm:t>
    </dgm:pt>
    <dgm:pt modelId="{ABF8B5C7-F489-3041-871C-281E5C58197B}">
      <dgm:prSet/>
      <dgm:spPr/>
      <dgm:t>
        <a:bodyPr/>
        <a:lstStyle/>
        <a:p>
          <a:r>
            <a:rPr lang="zh-CN" altLang="en-US" dirty="0"/>
            <a:t>对象构成</a:t>
          </a:r>
        </a:p>
      </dgm:t>
    </dgm:pt>
    <dgm:pt modelId="{00B58993-C57A-684D-B4DD-88B0528E7243}" type="parTrans" cxnId="{D163E8A5-091E-A84C-A1C3-EACC599F9EF5}">
      <dgm:prSet/>
      <dgm:spPr/>
      <dgm:t>
        <a:bodyPr/>
        <a:lstStyle/>
        <a:p>
          <a:endParaRPr lang="zh-CN" altLang="en-US"/>
        </a:p>
      </dgm:t>
    </dgm:pt>
    <dgm:pt modelId="{A8C5C2BD-E584-4C40-B56B-83E1BA14A2AB}" type="sibTrans" cxnId="{D163E8A5-091E-A84C-A1C3-EACC599F9EF5}">
      <dgm:prSet/>
      <dgm:spPr/>
      <dgm:t>
        <a:bodyPr/>
        <a:lstStyle/>
        <a:p>
          <a:endParaRPr lang="zh-CN" altLang="en-US"/>
        </a:p>
      </dgm:t>
    </dgm:pt>
    <dgm:pt modelId="{3D988C58-D8D7-824F-9A55-3ED31C10B4BC}">
      <dgm:prSet/>
      <dgm:spPr/>
      <dgm:t>
        <a:bodyPr/>
        <a:lstStyle/>
        <a:p>
          <a:r>
            <a:rPr lang="zh-CN" altLang="en-US" dirty="0"/>
            <a:t>属性与行为</a:t>
          </a:r>
        </a:p>
      </dgm:t>
    </dgm:pt>
    <dgm:pt modelId="{D94ADEFD-B452-8D4E-BB33-DEF950A251D9}" type="parTrans" cxnId="{32438ADC-2F5D-1348-BC7D-B26A0990D71E}">
      <dgm:prSet/>
      <dgm:spPr/>
      <dgm:t>
        <a:bodyPr/>
        <a:lstStyle/>
        <a:p>
          <a:endParaRPr lang="zh-CN" altLang="en-US"/>
        </a:p>
      </dgm:t>
    </dgm:pt>
    <dgm:pt modelId="{1FE02AAA-7A68-0C4A-8C9E-B1D8D9B23B9D}" type="sibTrans" cxnId="{32438ADC-2F5D-1348-BC7D-B26A0990D71E}">
      <dgm:prSet/>
      <dgm:spPr/>
      <dgm:t>
        <a:bodyPr/>
        <a:lstStyle/>
        <a:p>
          <a:endParaRPr lang="zh-CN" altLang="en-US"/>
        </a:p>
      </dgm:t>
    </dgm:pt>
    <dgm:pt modelId="{F893C82B-A0A1-6744-8E0E-8C7898A86C48}" type="pres">
      <dgm:prSet presAssocID="{A71747C3-D81F-BC49-8745-DFEDAD8031CF}" presName="Name0" presStyleCnt="0">
        <dgm:presLayoutVars>
          <dgm:dir/>
          <dgm:resizeHandles val="exact"/>
        </dgm:presLayoutVars>
      </dgm:prSet>
      <dgm:spPr/>
    </dgm:pt>
    <dgm:pt modelId="{11D1D4DA-4D46-2E4E-A2A0-73766F89221A}" type="pres">
      <dgm:prSet presAssocID="{1BD17778-1D4D-FE45-A62D-74C61EE8B239}" presName="node" presStyleLbl="node1" presStyleIdx="0" presStyleCnt="3">
        <dgm:presLayoutVars>
          <dgm:bulletEnabled val="1"/>
        </dgm:presLayoutVars>
      </dgm:prSet>
      <dgm:spPr/>
    </dgm:pt>
    <dgm:pt modelId="{5B9BB860-D2D5-9747-A3F2-62C6AA918E3C}" type="pres">
      <dgm:prSet presAssocID="{9C0DC49A-4A35-2A4D-BDC7-E8F67F95D79F}" presName="sibTrans" presStyleLbl="sibTrans2D1" presStyleIdx="0" presStyleCnt="2"/>
      <dgm:spPr/>
    </dgm:pt>
    <dgm:pt modelId="{CBEF3AA5-FABB-B44B-B63B-F0C198F74E70}" type="pres">
      <dgm:prSet presAssocID="{9C0DC49A-4A35-2A4D-BDC7-E8F67F95D79F}" presName="connectorText" presStyleLbl="sibTrans2D1" presStyleIdx="0" presStyleCnt="2"/>
      <dgm:spPr/>
    </dgm:pt>
    <dgm:pt modelId="{FDD14354-B446-EC4C-979D-25FE294100EC}" type="pres">
      <dgm:prSet presAssocID="{5A70F27B-7CC5-374C-8253-F0EC149E0407}" presName="node" presStyleLbl="node1" presStyleIdx="1" presStyleCnt="3">
        <dgm:presLayoutVars>
          <dgm:bulletEnabled val="1"/>
        </dgm:presLayoutVars>
      </dgm:prSet>
      <dgm:spPr/>
    </dgm:pt>
    <dgm:pt modelId="{0EC6EB70-2257-E54D-A504-C6DBC50FF380}" type="pres">
      <dgm:prSet presAssocID="{469CA10B-6A41-294A-A638-EB3CF23E999F}" presName="sibTrans" presStyleLbl="sibTrans2D1" presStyleIdx="1" presStyleCnt="2"/>
      <dgm:spPr/>
    </dgm:pt>
    <dgm:pt modelId="{885D10AB-CD73-FF40-A66A-ABBD9C314DE5}" type="pres">
      <dgm:prSet presAssocID="{469CA10B-6A41-294A-A638-EB3CF23E999F}" presName="connectorText" presStyleLbl="sibTrans2D1" presStyleIdx="1" presStyleCnt="2"/>
      <dgm:spPr/>
    </dgm:pt>
    <dgm:pt modelId="{ED2E66DF-2BB9-C645-9BB9-857854F3E089}" type="pres">
      <dgm:prSet presAssocID="{07D7DEBB-FE5B-FD4A-9695-36B01C100D3B}" presName="node" presStyleLbl="node1" presStyleIdx="2" presStyleCnt="3">
        <dgm:presLayoutVars>
          <dgm:bulletEnabled val="1"/>
        </dgm:presLayoutVars>
      </dgm:prSet>
      <dgm:spPr/>
    </dgm:pt>
  </dgm:ptLst>
  <dgm:cxnLst>
    <dgm:cxn modelId="{9AB9FB11-F785-1C46-AA23-2BD0C02A2B9E}" srcId="{1BD17778-1D4D-FE45-A62D-74C61EE8B239}" destId="{5CCD27E8-3EE0-344E-B4E2-9AD20AEEB661}" srcOrd="0" destOrd="0" parTransId="{9F6F64B8-2463-3447-9D6B-B01A33686FAA}" sibTransId="{FC53CB68-1A38-7C4A-B0F0-3F7ECEE56F94}"/>
    <dgm:cxn modelId="{209CA01A-26C4-2647-8D18-5AC213E9A62C}" type="presOf" srcId="{469CA10B-6A41-294A-A638-EB3CF23E999F}" destId="{885D10AB-CD73-FF40-A66A-ABBD9C314DE5}" srcOrd="1" destOrd="0" presId="urn:microsoft.com/office/officeart/2005/8/layout/process1"/>
    <dgm:cxn modelId="{AD0FCB3C-EA3C-CF40-8AB4-DD4C73B87B46}" type="presOf" srcId="{3D988C58-D8D7-824F-9A55-3ED31C10B4BC}" destId="{ED2E66DF-2BB9-C645-9BB9-857854F3E089}" srcOrd="0" destOrd="2" presId="urn:microsoft.com/office/officeart/2005/8/layout/process1"/>
    <dgm:cxn modelId="{6F598742-8AFE-C248-8726-CEC6A8155A52}" srcId="{A71747C3-D81F-BC49-8745-DFEDAD8031CF}" destId="{5A70F27B-7CC5-374C-8253-F0EC149E0407}" srcOrd="1" destOrd="0" parTransId="{422A2B24-1B9B-FE49-9533-2556C449FC42}" sibTransId="{469CA10B-6A41-294A-A638-EB3CF23E999F}"/>
    <dgm:cxn modelId="{90C1A542-EADF-0645-9A68-3FA4A2B50810}" type="presOf" srcId="{469CA10B-6A41-294A-A638-EB3CF23E999F}" destId="{0EC6EB70-2257-E54D-A504-C6DBC50FF380}" srcOrd="0" destOrd="0" presId="urn:microsoft.com/office/officeart/2005/8/layout/process1"/>
    <dgm:cxn modelId="{6B5F744A-8811-8E42-B890-0F35ED522C9D}" type="presOf" srcId="{82022CAF-BA69-EE4D-8F39-FA0D458E3D73}" destId="{FDD14354-B446-EC4C-979D-25FE294100EC}" srcOrd="0" destOrd="2" presId="urn:microsoft.com/office/officeart/2005/8/layout/process1"/>
    <dgm:cxn modelId="{A2F73D4B-A9D9-DD45-B441-2A42B59A0633}" type="presOf" srcId="{1BCFA066-FF19-2E4E-A0A7-3766CECE4D66}" destId="{FDD14354-B446-EC4C-979D-25FE294100EC}" srcOrd="0" destOrd="1" presId="urn:microsoft.com/office/officeart/2005/8/layout/process1"/>
    <dgm:cxn modelId="{63B3375D-636C-7849-B82B-85407D4B9694}" srcId="{1BD17778-1D4D-FE45-A62D-74C61EE8B239}" destId="{0532C255-7F08-F842-9A72-1D93D1BDD512}" srcOrd="1" destOrd="0" parTransId="{3B3B2244-AE20-2942-ADD1-B45038DAF26B}" sibTransId="{069A34DB-91C9-564B-9A6A-26BE477B3057}"/>
    <dgm:cxn modelId="{DA860768-2024-274A-9D5E-171827981CC3}" type="presOf" srcId="{5CCD27E8-3EE0-344E-B4E2-9AD20AEEB661}" destId="{11D1D4DA-4D46-2E4E-A2A0-73766F89221A}" srcOrd="0" destOrd="1" presId="urn:microsoft.com/office/officeart/2005/8/layout/process1"/>
    <dgm:cxn modelId="{20D11473-0762-2842-A125-F4F44C452193}" srcId="{A71747C3-D81F-BC49-8745-DFEDAD8031CF}" destId="{1BD17778-1D4D-FE45-A62D-74C61EE8B239}" srcOrd="0" destOrd="0" parTransId="{C2B96445-0A66-5048-9289-88907C78A9DB}" sibTransId="{9C0DC49A-4A35-2A4D-BDC7-E8F67F95D79F}"/>
    <dgm:cxn modelId="{84E98F78-CCCB-F84A-8C31-35E39215FD0F}" srcId="{A71747C3-D81F-BC49-8745-DFEDAD8031CF}" destId="{07D7DEBB-FE5B-FD4A-9695-36B01C100D3B}" srcOrd="2" destOrd="0" parTransId="{43BC899A-2EB8-3E44-AD5E-BB53767E7AEF}" sibTransId="{52A84CFC-B048-C14D-9BD9-2D27E6252BE0}"/>
    <dgm:cxn modelId="{F166178E-2DD4-AA43-A0FE-29BE7826F1E6}" type="presOf" srcId="{9C0DC49A-4A35-2A4D-BDC7-E8F67F95D79F}" destId="{CBEF3AA5-FABB-B44B-B63B-F0C198F74E70}" srcOrd="1" destOrd="0" presId="urn:microsoft.com/office/officeart/2005/8/layout/process1"/>
    <dgm:cxn modelId="{046B8F8E-481A-9C4D-9655-AC5F7CB3079E}" type="presOf" srcId="{0532C255-7F08-F842-9A72-1D93D1BDD512}" destId="{11D1D4DA-4D46-2E4E-A2A0-73766F89221A}" srcOrd="0" destOrd="2" presId="urn:microsoft.com/office/officeart/2005/8/layout/process1"/>
    <dgm:cxn modelId="{AEDAA89D-A261-0E48-8C14-E65A3E968195}" type="presOf" srcId="{1BD17778-1D4D-FE45-A62D-74C61EE8B239}" destId="{11D1D4DA-4D46-2E4E-A2A0-73766F89221A}" srcOrd="0" destOrd="0" presId="urn:microsoft.com/office/officeart/2005/8/layout/process1"/>
    <dgm:cxn modelId="{D163E8A5-091E-A84C-A1C3-EACC599F9EF5}" srcId="{07D7DEBB-FE5B-FD4A-9695-36B01C100D3B}" destId="{ABF8B5C7-F489-3041-871C-281E5C58197B}" srcOrd="0" destOrd="0" parTransId="{00B58993-C57A-684D-B4DD-88B0528E7243}" sibTransId="{A8C5C2BD-E584-4C40-B56B-83E1BA14A2AB}"/>
    <dgm:cxn modelId="{06B75CB9-840B-9F42-B422-474845A64BB9}" type="presOf" srcId="{5A70F27B-7CC5-374C-8253-F0EC149E0407}" destId="{FDD14354-B446-EC4C-979D-25FE294100EC}" srcOrd="0" destOrd="0" presId="urn:microsoft.com/office/officeart/2005/8/layout/process1"/>
    <dgm:cxn modelId="{19E4D1BB-07AF-E147-8258-70ECCD865193}" type="presOf" srcId="{ABF8B5C7-F489-3041-871C-281E5C58197B}" destId="{ED2E66DF-2BB9-C645-9BB9-857854F3E089}" srcOrd="0" destOrd="1" presId="urn:microsoft.com/office/officeart/2005/8/layout/process1"/>
    <dgm:cxn modelId="{56D08BBD-D239-FD41-971C-75F96D715F00}" srcId="{5A70F27B-7CC5-374C-8253-F0EC149E0407}" destId="{82022CAF-BA69-EE4D-8F39-FA0D458E3D73}" srcOrd="1" destOrd="0" parTransId="{049F3C1F-CE7A-AD40-9DC1-4471FB8C684A}" sibTransId="{202EEE5C-DFB7-014F-A065-5ED06CCA2B34}"/>
    <dgm:cxn modelId="{485FCCBD-D5EE-6740-A0FD-9936052E42D4}" type="presOf" srcId="{9C0DC49A-4A35-2A4D-BDC7-E8F67F95D79F}" destId="{5B9BB860-D2D5-9747-A3F2-62C6AA918E3C}" srcOrd="0" destOrd="0" presId="urn:microsoft.com/office/officeart/2005/8/layout/process1"/>
    <dgm:cxn modelId="{978FC6BE-47D7-AF4D-AB9B-4A32F9826D9A}" type="presOf" srcId="{A71747C3-D81F-BC49-8745-DFEDAD8031CF}" destId="{F893C82B-A0A1-6744-8E0E-8C7898A86C48}" srcOrd="0" destOrd="0" presId="urn:microsoft.com/office/officeart/2005/8/layout/process1"/>
    <dgm:cxn modelId="{32438ADC-2F5D-1348-BC7D-B26A0990D71E}" srcId="{07D7DEBB-FE5B-FD4A-9695-36B01C100D3B}" destId="{3D988C58-D8D7-824F-9A55-3ED31C10B4BC}" srcOrd="1" destOrd="0" parTransId="{D94ADEFD-B452-8D4E-BB33-DEF950A251D9}" sibTransId="{1FE02AAA-7A68-0C4A-8C9E-B1D8D9B23B9D}"/>
    <dgm:cxn modelId="{630BAFF0-6D11-4949-B7AE-689EFFD69886}" srcId="{5A70F27B-7CC5-374C-8253-F0EC149E0407}" destId="{1BCFA066-FF19-2E4E-A0A7-3766CECE4D66}" srcOrd="0" destOrd="0" parTransId="{236754DB-9DE4-CF4C-9629-8D88F9933D9D}" sibTransId="{0D16D335-7F8F-2F42-9041-44ABF50F205E}"/>
    <dgm:cxn modelId="{179398FB-4DF6-534E-AFCD-3312973DFEBE}" type="presOf" srcId="{07D7DEBB-FE5B-FD4A-9695-36B01C100D3B}" destId="{ED2E66DF-2BB9-C645-9BB9-857854F3E089}" srcOrd="0" destOrd="0" presId="urn:microsoft.com/office/officeart/2005/8/layout/process1"/>
    <dgm:cxn modelId="{C49205AB-81C6-DD41-8D2C-EBB73E3B55E0}" type="presParOf" srcId="{F893C82B-A0A1-6744-8E0E-8C7898A86C48}" destId="{11D1D4DA-4D46-2E4E-A2A0-73766F89221A}" srcOrd="0" destOrd="0" presId="urn:microsoft.com/office/officeart/2005/8/layout/process1"/>
    <dgm:cxn modelId="{8194A133-7BE3-AD48-9066-4C1477C66762}" type="presParOf" srcId="{F893C82B-A0A1-6744-8E0E-8C7898A86C48}" destId="{5B9BB860-D2D5-9747-A3F2-62C6AA918E3C}" srcOrd="1" destOrd="0" presId="urn:microsoft.com/office/officeart/2005/8/layout/process1"/>
    <dgm:cxn modelId="{A66FC0E5-F63D-D840-BD91-7A12FAF40DE9}" type="presParOf" srcId="{5B9BB860-D2D5-9747-A3F2-62C6AA918E3C}" destId="{CBEF3AA5-FABB-B44B-B63B-F0C198F74E70}" srcOrd="0" destOrd="0" presId="urn:microsoft.com/office/officeart/2005/8/layout/process1"/>
    <dgm:cxn modelId="{0A6FA96F-D476-7E4A-A055-E7E7260FA4DE}" type="presParOf" srcId="{F893C82B-A0A1-6744-8E0E-8C7898A86C48}" destId="{FDD14354-B446-EC4C-979D-25FE294100EC}" srcOrd="2" destOrd="0" presId="urn:microsoft.com/office/officeart/2005/8/layout/process1"/>
    <dgm:cxn modelId="{C1673B05-EB86-C845-85DB-E83B203BC287}" type="presParOf" srcId="{F893C82B-A0A1-6744-8E0E-8C7898A86C48}" destId="{0EC6EB70-2257-E54D-A504-C6DBC50FF380}" srcOrd="3" destOrd="0" presId="urn:microsoft.com/office/officeart/2005/8/layout/process1"/>
    <dgm:cxn modelId="{F3B8FEFD-4F2F-9C48-9CC5-F39F91CC9467}" type="presParOf" srcId="{0EC6EB70-2257-E54D-A504-C6DBC50FF380}" destId="{885D10AB-CD73-FF40-A66A-ABBD9C314DE5}" srcOrd="0" destOrd="0" presId="urn:microsoft.com/office/officeart/2005/8/layout/process1"/>
    <dgm:cxn modelId="{A6EAF252-15F5-9549-A2FD-04EF5A6BD8B2}" type="presParOf" srcId="{F893C82B-A0A1-6744-8E0E-8C7898A86C48}" destId="{ED2E66DF-2BB9-C645-9BB9-857854F3E089}"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D1D4DA-4D46-2E4E-A2A0-73766F89221A}">
      <dsp:nvSpPr>
        <dsp:cNvPr id="0" name=""/>
        <dsp:cNvSpPr/>
      </dsp:nvSpPr>
      <dsp:spPr>
        <a:xfrm>
          <a:off x="5357" y="1371426"/>
          <a:ext cx="1601390" cy="132114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zh-CN" altLang="en-US" sz="1800" kern="1200" dirty="0"/>
            <a:t>面向机器</a:t>
          </a:r>
        </a:p>
        <a:p>
          <a:pPr marL="114300" lvl="1" indent="-114300" algn="l" defTabSz="622300">
            <a:lnSpc>
              <a:spcPct val="90000"/>
            </a:lnSpc>
            <a:spcBef>
              <a:spcPct val="0"/>
            </a:spcBef>
            <a:spcAft>
              <a:spcPct val="15000"/>
            </a:spcAft>
            <a:buChar char="•"/>
          </a:pPr>
          <a:r>
            <a:rPr lang="zh-CN" altLang="en-US" sz="1400" kern="1200" dirty="0"/>
            <a:t>寄存器</a:t>
          </a:r>
        </a:p>
        <a:p>
          <a:pPr marL="114300" lvl="1" indent="-114300" algn="l" defTabSz="622300">
            <a:lnSpc>
              <a:spcPct val="90000"/>
            </a:lnSpc>
            <a:spcBef>
              <a:spcPct val="0"/>
            </a:spcBef>
            <a:spcAft>
              <a:spcPct val="15000"/>
            </a:spcAft>
            <a:buChar char="•"/>
          </a:pPr>
          <a:r>
            <a:rPr lang="zh-CN" altLang="en-US" sz="1400" kern="1200" dirty="0"/>
            <a:t>指令</a:t>
          </a:r>
        </a:p>
      </dsp:txBody>
      <dsp:txXfrm>
        <a:off x="44052" y="1410121"/>
        <a:ext cx="1524000" cy="1243757"/>
      </dsp:txXfrm>
    </dsp:sp>
    <dsp:sp modelId="{5B9BB860-D2D5-9747-A3F2-62C6AA918E3C}">
      <dsp:nvSpPr>
        <dsp:cNvPr id="0" name=""/>
        <dsp:cNvSpPr/>
      </dsp:nvSpPr>
      <dsp:spPr>
        <a:xfrm>
          <a:off x="1766887" y="1833427"/>
          <a:ext cx="339494" cy="39714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1766887" y="1912856"/>
        <a:ext cx="237646" cy="238286"/>
      </dsp:txXfrm>
    </dsp:sp>
    <dsp:sp modelId="{FDD14354-B446-EC4C-979D-25FE294100EC}">
      <dsp:nvSpPr>
        <dsp:cNvPr id="0" name=""/>
        <dsp:cNvSpPr/>
      </dsp:nvSpPr>
      <dsp:spPr>
        <a:xfrm>
          <a:off x="2247304" y="1371426"/>
          <a:ext cx="1601390" cy="132114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zh-CN" altLang="en-US" sz="1800" kern="1200" dirty="0"/>
            <a:t>面向过程</a:t>
          </a:r>
        </a:p>
        <a:p>
          <a:pPr marL="114300" lvl="1" indent="-114300" algn="l" defTabSz="622300">
            <a:lnSpc>
              <a:spcPct val="90000"/>
            </a:lnSpc>
            <a:spcBef>
              <a:spcPct val="0"/>
            </a:spcBef>
            <a:spcAft>
              <a:spcPct val="15000"/>
            </a:spcAft>
            <a:buChar char="•"/>
          </a:pPr>
          <a:r>
            <a:rPr lang="zh-CN" altLang="en-US" sz="1400" kern="1200" dirty="0"/>
            <a:t>数据结构</a:t>
          </a:r>
        </a:p>
        <a:p>
          <a:pPr marL="114300" lvl="1" indent="-114300" algn="l" defTabSz="622300">
            <a:lnSpc>
              <a:spcPct val="90000"/>
            </a:lnSpc>
            <a:spcBef>
              <a:spcPct val="0"/>
            </a:spcBef>
            <a:spcAft>
              <a:spcPct val="15000"/>
            </a:spcAft>
            <a:buChar char="•"/>
          </a:pPr>
          <a:r>
            <a:rPr lang="zh-CN" altLang="en-US" sz="1400" kern="1200" dirty="0"/>
            <a:t>过程函数</a:t>
          </a:r>
        </a:p>
      </dsp:txBody>
      <dsp:txXfrm>
        <a:off x="2285999" y="1410121"/>
        <a:ext cx="1524000" cy="1243757"/>
      </dsp:txXfrm>
    </dsp:sp>
    <dsp:sp modelId="{0EC6EB70-2257-E54D-A504-C6DBC50FF380}">
      <dsp:nvSpPr>
        <dsp:cNvPr id="0" name=""/>
        <dsp:cNvSpPr/>
      </dsp:nvSpPr>
      <dsp:spPr>
        <a:xfrm>
          <a:off x="4008834" y="1833427"/>
          <a:ext cx="339494" cy="39714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4008834" y="1912856"/>
        <a:ext cx="237646" cy="238286"/>
      </dsp:txXfrm>
    </dsp:sp>
    <dsp:sp modelId="{ED2E66DF-2BB9-C645-9BB9-857854F3E089}">
      <dsp:nvSpPr>
        <dsp:cNvPr id="0" name=""/>
        <dsp:cNvSpPr/>
      </dsp:nvSpPr>
      <dsp:spPr>
        <a:xfrm>
          <a:off x="4489251" y="1371426"/>
          <a:ext cx="1601390" cy="132114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zh-CN" altLang="en-US" sz="1800" kern="1200" dirty="0"/>
            <a:t>面向对象</a:t>
          </a:r>
        </a:p>
        <a:p>
          <a:pPr marL="114300" lvl="1" indent="-114300" algn="l" defTabSz="622300">
            <a:lnSpc>
              <a:spcPct val="90000"/>
            </a:lnSpc>
            <a:spcBef>
              <a:spcPct val="0"/>
            </a:spcBef>
            <a:spcAft>
              <a:spcPct val="15000"/>
            </a:spcAft>
            <a:buChar char="•"/>
          </a:pPr>
          <a:r>
            <a:rPr lang="zh-CN" altLang="en-US" sz="1400" kern="1200" dirty="0"/>
            <a:t>对象构成</a:t>
          </a:r>
        </a:p>
        <a:p>
          <a:pPr marL="114300" lvl="1" indent="-114300" algn="l" defTabSz="622300">
            <a:lnSpc>
              <a:spcPct val="90000"/>
            </a:lnSpc>
            <a:spcBef>
              <a:spcPct val="0"/>
            </a:spcBef>
            <a:spcAft>
              <a:spcPct val="15000"/>
            </a:spcAft>
            <a:buChar char="•"/>
          </a:pPr>
          <a:r>
            <a:rPr lang="zh-CN" altLang="en-US" sz="1400" kern="1200" dirty="0"/>
            <a:t>属性与行为</a:t>
          </a:r>
        </a:p>
      </dsp:txBody>
      <dsp:txXfrm>
        <a:off x="4527946" y="1410121"/>
        <a:ext cx="1524000" cy="124375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96888"/>
          </a:xfrm>
          <a:prstGeom prst="rect">
            <a:avLst/>
          </a:prstGeom>
        </p:spPr>
        <p:txBody>
          <a:bodyPr vert="horz" lIns="91440" tIns="45720" rIns="91440" bIns="45720" rtlCol="0"/>
          <a:lstStyle>
            <a:lvl1pPr algn="l">
              <a:defRPr sz="1200" smtClean="0"/>
            </a:lvl1pPr>
          </a:lstStyle>
          <a:p>
            <a:pPr>
              <a:defRPr/>
            </a:pPr>
            <a:endParaRPr lang="zh-CN" altLang="en-US"/>
          </a:p>
        </p:txBody>
      </p:sp>
      <p:sp>
        <p:nvSpPr>
          <p:cNvPr id="3" name="日期占位符 2"/>
          <p:cNvSpPr>
            <a:spLocks noGrp="1"/>
          </p:cNvSpPr>
          <p:nvPr>
            <p:ph type="dt" sz="quarter" idx="1"/>
          </p:nvPr>
        </p:nvSpPr>
        <p:spPr>
          <a:xfrm>
            <a:off x="3884613" y="0"/>
            <a:ext cx="2971800" cy="496888"/>
          </a:xfrm>
          <a:prstGeom prst="rect">
            <a:avLst/>
          </a:prstGeom>
        </p:spPr>
        <p:txBody>
          <a:bodyPr vert="horz" lIns="91440" tIns="45720" rIns="91440" bIns="45720" rtlCol="0"/>
          <a:lstStyle>
            <a:lvl1pPr algn="r">
              <a:defRPr sz="1200" smtClean="0"/>
            </a:lvl1pPr>
          </a:lstStyle>
          <a:p>
            <a:pPr>
              <a:defRPr/>
            </a:pPr>
            <a:fld id="{B6C0AAD1-B8BD-43C4-AD38-276847129620}" type="datetimeFigureOut">
              <a:rPr lang="zh-CN" altLang="en-US"/>
              <a:t>2024/3/19</a:t>
            </a:fld>
            <a:endParaRPr lang="zh-CN" altLang="en-US"/>
          </a:p>
        </p:txBody>
      </p:sp>
      <p:sp>
        <p:nvSpPr>
          <p:cNvPr id="4" name="页脚占位符 3"/>
          <p:cNvSpPr>
            <a:spLocks noGrp="1"/>
          </p:cNvSpPr>
          <p:nvPr>
            <p:ph type="ftr" sz="quarter" idx="2"/>
          </p:nvPr>
        </p:nvSpPr>
        <p:spPr>
          <a:xfrm>
            <a:off x="0" y="9448800"/>
            <a:ext cx="2971800" cy="496888"/>
          </a:xfrm>
          <a:prstGeom prst="rect">
            <a:avLst/>
          </a:prstGeom>
        </p:spPr>
        <p:txBody>
          <a:bodyPr vert="horz" lIns="91440" tIns="45720" rIns="91440" bIns="45720" rtlCol="0" anchor="b"/>
          <a:lstStyle>
            <a:lvl1pPr algn="l">
              <a:defRPr sz="1200" smtClean="0"/>
            </a:lvl1pPr>
          </a:lstStyle>
          <a:p>
            <a:pPr>
              <a:defRPr/>
            </a:pPr>
            <a:endParaRPr lang="zh-CN" altLang="en-US"/>
          </a:p>
        </p:txBody>
      </p:sp>
      <p:sp>
        <p:nvSpPr>
          <p:cNvPr id="5" name="灯片编号占位符 4"/>
          <p:cNvSpPr>
            <a:spLocks noGrp="1"/>
          </p:cNvSpPr>
          <p:nvPr>
            <p:ph type="sldNum" sz="quarter" idx="3"/>
          </p:nvPr>
        </p:nvSpPr>
        <p:spPr>
          <a:xfrm>
            <a:off x="3884613" y="9448800"/>
            <a:ext cx="2971800" cy="496888"/>
          </a:xfrm>
          <a:prstGeom prst="rect">
            <a:avLst/>
          </a:prstGeom>
        </p:spPr>
        <p:txBody>
          <a:bodyPr vert="horz" lIns="91440" tIns="45720" rIns="91440" bIns="45720" rtlCol="0" anchor="b"/>
          <a:lstStyle>
            <a:lvl1pPr algn="r">
              <a:defRPr sz="1200" smtClean="0"/>
            </a:lvl1pPr>
          </a:lstStyle>
          <a:p>
            <a:pPr>
              <a:defRPr/>
            </a:pPr>
            <a:fld id="{0BA62DDB-11EA-4788-AF0F-7A6A5D599C31}" type="slidenum">
              <a:rPr lang="zh-CN" altLang="en-US"/>
              <a:t>‹#›</a:t>
            </a:fld>
            <a:endParaRPr lang="zh-CN" altLang="en-US"/>
          </a:p>
        </p:txBody>
      </p:sp>
    </p:spTree>
    <p:extLst>
      <p:ext uri="{BB962C8B-B14F-4D97-AF65-F5344CB8AC3E}">
        <p14:creationId xmlns:p14="http://schemas.microsoft.com/office/powerpoint/2010/main" val="190705976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jpeg>
</file>

<file path=ppt/media/image15.png>
</file>

<file path=ppt/media/image16.jpeg>
</file>

<file path=ppt/media/image17.jpeg>
</file>

<file path=ppt/media/image18.png>
</file>

<file path=ppt/media/image19.svg>
</file>

<file path=ppt/media/image2.jpeg>
</file>

<file path=ppt/media/image20.png>
</file>

<file path=ppt/media/image21.png>
</file>

<file path=ppt/media/image22.png>
</file>

<file path=ppt/media/image23.sv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jpe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Rectangle 2"/>
          <p:cNvSpPr>
            <a:spLocks noGrp="1" noChangeArrowheads="1"/>
          </p:cNvSpPr>
          <p:nvPr>
            <p:ph type="hdr" sz="quarter"/>
          </p:nvPr>
        </p:nvSpPr>
        <p:spPr bwMode="auto">
          <a:xfrm>
            <a:off x="0" y="0"/>
            <a:ext cx="29718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200"/>
            </a:lvl1pPr>
          </a:lstStyle>
          <a:p>
            <a:pPr>
              <a:defRPr/>
            </a:pPr>
            <a:endParaRPr lang="en-US" altLang="zh-CN"/>
          </a:p>
        </p:txBody>
      </p:sp>
      <p:sp>
        <p:nvSpPr>
          <p:cNvPr id="20483" name="Rectangle 3"/>
          <p:cNvSpPr>
            <a:spLocks noGrp="1" noChangeArrowheads="1"/>
          </p:cNvSpPr>
          <p:nvPr>
            <p:ph type="dt" idx="1"/>
          </p:nvPr>
        </p:nvSpPr>
        <p:spPr bwMode="auto">
          <a:xfrm>
            <a:off x="3886200" y="0"/>
            <a:ext cx="29718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200"/>
            </a:lvl1pPr>
          </a:lstStyle>
          <a:p>
            <a:pPr>
              <a:defRPr/>
            </a:pPr>
            <a:endParaRPr lang="en-US" altLang="zh-CN"/>
          </a:p>
        </p:txBody>
      </p:sp>
      <p:sp>
        <p:nvSpPr>
          <p:cNvPr id="56324" name="Rectangle 4"/>
          <p:cNvSpPr>
            <a:spLocks noGrp="1" noRot="1" noChangeAspect="1" noChangeArrowheads="1" noTextEdit="1"/>
          </p:cNvSpPr>
          <p:nvPr>
            <p:ph type="sldImg" idx="2"/>
          </p:nvPr>
        </p:nvSpPr>
        <p:spPr bwMode="auto">
          <a:xfrm>
            <a:off x="114300" y="746125"/>
            <a:ext cx="6629400" cy="3730625"/>
          </a:xfrm>
          <a:prstGeom prst="rect">
            <a:avLst/>
          </a:prstGeom>
          <a:noFill/>
          <a:ln w="952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0485" name="Rectangle 5"/>
          <p:cNvSpPr>
            <a:spLocks noGrp="1" noChangeArrowheads="1"/>
          </p:cNvSpPr>
          <p:nvPr>
            <p:ph type="body" sz="quarter" idx="3"/>
          </p:nvPr>
        </p:nvSpPr>
        <p:spPr bwMode="auto">
          <a:xfrm>
            <a:off x="914400" y="4724400"/>
            <a:ext cx="5029200" cy="4476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0486" name="Rectangle 6"/>
          <p:cNvSpPr>
            <a:spLocks noGrp="1" noChangeArrowheads="1"/>
          </p:cNvSpPr>
          <p:nvPr>
            <p:ph type="ftr" sz="quarter" idx="4"/>
          </p:nvPr>
        </p:nvSpPr>
        <p:spPr bwMode="auto">
          <a:xfrm>
            <a:off x="0" y="9450388"/>
            <a:ext cx="2971800"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defRPr sz="1200"/>
            </a:lvl1pPr>
          </a:lstStyle>
          <a:p>
            <a:pPr>
              <a:defRPr/>
            </a:pPr>
            <a:endParaRPr lang="en-US" altLang="zh-CN"/>
          </a:p>
        </p:txBody>
      </p:sp>
      <p:sp>
        <p:nvSpPr>
          <p:cNvPr id="20487" name="Rectangle 7"/>
          <p:cNvSpPr>
            <a:spLocks noGrp="1" noChangeArrowheads="1"/>
          </p:cNvSpPr>
          <p:nvPr>
            <p:ph type="sldNum" sz="quarter" idx="5"/>
          </p:nvPr>
        </p:nvSpPr>
        <p:spPr bwMode="auto">
          <a:xfrm>
            <a:off x="3886200" y="9450388"/>
            <a:ext cx="2971800"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lgn="r">
              <a:defRPr sz="1200"/>
            </a:lvl1pPr>
          </a:lstStyle>
          <a:p>
            <a:pPr>
              <a:defRPr/>
            </a:pPr>
            <a:fld id="{8F4BA8F3-2950-4F7A-BE7D-4437F2E99851}" type="slidenum">
              <a:rPr lang="en-US" altLang="zh-CN"/>
              <a:t>‹#›</a:t>
            </a:fld>
            <a:endParaRPr lang="en-US" altLang="zh-CN"/>
          </a:p>
        </p:txBody>
      </p:sp>
    </p:spTree>
    <p:extLst>
      <p:ext uri="{BB962C8B-B14F-4D97-AF65-F5344CB8AC3E}">
        <p14:creationId xmlns:p14="http://schemas.microsoft.com/office/powerpoint/2010/main" val="144087341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1</a:t>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17</a:t>
            </a:fld>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18</a:t>
            </a:fld>
            <a:endParaRPr lang="en-US"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19</a:t>
            </a:fld>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20</a:t>
            </a:fld>
            <a:endParaRPr lang="en-US" altLang="zh-CN"/>
          </a:p>
        </p:txBody>
      </p:sp>
    </p:spTree>
    <p:extLst>
      <p:ext uri="{BB962C8B-B14F-4D97-AF65-F5344CB8AC3E}">
        <p14:creationId xmlns:p14="http://schemas.microsoft.com/office/powerpoint/2010/main" val="23203237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22</a:t>
            </a:fld>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23</a:t>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24</a:t>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25</a:t>
            </a:fld>
            <a:endParaRPr lang="en-US" altLang="zh-CN"/>
          </a:p>
        </p:txBody>
      </p:sp>
    </p:spTree>
    <p:extLst>
      <p:ext uri="{BB962C8B-B14F-4D97-AF65-F5344CB8AC3E}">
        <p14:creationId xmlns:p14="http://schemas.microsoft.com/office/powerpoint/2010/main" val="21678055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26</a:t>
            </a:fld>
            <a:endParaRPr lang="en-US" altLang="zh-CN"/>
          </a:p>
        </p:txBody>
      </p:sp>
    </p:spTree>
    <p:extLst>
      <p:ext uri="{BB962C8B-B14F-4D97-AF65-F5344CB8AC3E}">
        <p14:creationId xmlns:p14="http://schemas.microsoft.com/office/powerpoint/2010/main" val="6519864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27</a:t>
            </a:fld>
            <a:endParaRPr lang="en-US" altLang="zh-CN"/>
          </a:p>
        </p:txBody>
      </p:sp>
    </p:spTree>
    <p:extLst>
      <p:ext uri="{BB962C8B-B14F-4D97-AF65-F5344CB8AC3E}">
        <p14:creationId xmlns:p14="http://schemas.microsoft.com/office/powerpoint/2010/main" val="1722979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57477BD-18D0-4C7E-9094-22B8BAB1A1D6}" type="slidenum">
              <a:rPr lang="en-US" altLang="zh-CN" smtClean="0"/>
              <a:t>2</a:t>
            </a:fld>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28</a:t>
            </a:fld>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29</a:t>
            </a:fld>
            <a:endParaRPr lang="en-US"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31</a:t>
            </a:fld>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32</a:t>
            </a:fld>
            <a:endParaRPr lang="en-US"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pPr>
                <a:defRPr/>
              </a:pPr>
              <a:t>33</a:t>
            </a:fld>
            <a:endParaRPr lang="en-US" altLang="zh-CN"/>
          </a:p>
        </p:txBody>
      </p:sp>
    </p:spTree>
    <p:extLst>
      <p:ext uri="{BB962C8B-B14F-4D97-AF65-F5344CB8AC3E}">
        <p14:creationId xmlns:p14="http://schemas.microsoft.com/office/powerpoint/2010/main" val="17194874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34</a:t>
            </a:fld>
            <a:endParaRPr lang="en-US" altLang="zh-CN"/>
          </a:p>
        </p:txBody>
      </p:sp>
    </p:spTree>
    <p:extLst>
      <p:ext uri="{BB962C8B-B14F-4D97-AF65-F5344CB8AC3E}">
        <p14:creationId xmlns:p14="http://schemas.microsoft.com/office/powerpoint/2010/main" val="39099386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35</a:t>
            </a:fld>
            <a:endParaRPr lang="en-US" altLang="zh-C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36</a:t>
            </a:fld>
            <a:endParaRPr lang="en-US" altLang="zh-CN"/>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pPr>
                <a:defRPr/>
              </a:pPr>
              <a:t>37</a:t>
            </a:fld>
            <a:endParaRPr lang="en-US" altLang="zh-CN"/>
          </a:p>
        </p:txBody>
      </p:sp>
    </p:spTree>
    <p:extLst>
      <p:ext uri="{BB962C8B-B14F-4D97-AF65-F5344CB8AC3E}">
        <p14:creationId xmlns:p14="http://schemas.microsoft.com/office/powerpoint/2010/main" val="295430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3</a:t>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4</a:t>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6</a:t>
            </a:fld>
            <a:endParaRPr lang="en-US" altLang="zh-CN"/>
          </a:p>
        </p:txBody>
      </p:sp>
    </p:spTree>
    <p:extLst>
      <p:ext uri="{BB962C8B-B14F-4D97-AF65-F5344CB8AC3E}">
        <p14:creationId xmlns:p14="http://schemas.microsoft.com/office/powerpoint/2010/main" val="5503721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9</a:t>
            </a:fld>
            <a:endParaRPr lang="en-US" altLang="zh-CN"/>
          </a:p>
        </p:txBody>
      </p:sp>
    </p:spTree>
    <p:extLst>
      <p:ext uri="{BB962C8B-B14F-4D97-AF65-F5344CB8AC3E}">
        <p14:creationId xmlns:p14="http://schemas.microsoft.com/office/powerpoint/2010/main" val="17063460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10</a:t>
            </a:fld>
            <a:endParaRPr lang="en-US" altLang="zh-CN"/>
          </a:p>
        </p:txBody>
      </p:sp>
    </p:spTree>
    <p:extLst>
      <p:ext uri="{BB962C8B-B14F-4D97-AF65-F5344CB8AC3E}">
        <p14:creationId xmlns:p14="http://schemas.microsoft.com/office/powerpoint/2010/main" val="2934000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11</a:t>
            </a:fld>
            <a:endParaRPr lang="en-US" altLang="zh-CN"/>
          </a:p>
        </p:txBody>
      </p:sp>
    </p:spTree>
    <p:extLst>
      <p:ext uri="{BB962C8B-B14F-4D97-AF65-F5344CB8AC3E}">
        <p14:creationId xmlns:p14="http://schemas.microsoft.com/office/powerpoint/2010/main" val="3642420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8F4BA8F3-2950-4F7A-BE7D-4437F2E99851}" type="slidenum">
              <a:rPr lang="en-US" altLang="zh-CN" smtClean="0"/>
              <a:t>16</a:t>
            </a:fld>
            <a:endParaRPr lang="en-US" altLang="zh-CN"/>
          </a:p>
        </p:txBody>
      </p:sp>
    </p:spTree>
    <p:extLst>
      <p:ext uri="{BB962C8B-B14F-4D97-AF65-F5344CB8AC3E}">
        <p14:creationId xmlns:p14="http://schemas.microsoft.com/office/powerpoint/2010/main" val="2153916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p:txBody>
          <a:bodyPr/>
          <a:lstStyle>
            <a:lvl1pPr>
              <a:defRPr/>
            </a:lvl1pPr>
          </a:lstStyle>
          <a:p>
            <a:pPr>
              <a:defRPr/>
            </a:pPr>
            <a:fld id="{3199DB6B-E7DD-415D-961B-A7410E17116D}" type="slidenum">
              <a:rPr lang="en-US" altLang="zh-CN"/>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15100" y="457200"/>
            <a:ext cx="1943100" cy="41148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85800" y="457200"/>
            <a:ext cx="5676900" cy="41148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E29D073A-28EE-4E22-9680-B0A749E43FD9}" type="slidenum">
              <a:rPr lang="en-US" altLang="zh-CN"/>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685800" y="457200"/>
            <a:ext cx="7772400" cy="571500"/>
          </a:xfrm>
        </p:spPr>
        <p:txBody>
          <a:bodyPr/>
          <a:lstStyle/>
          <a:p>
            <a:r>
              <a:rPr lang="zh-CN" altLang="en-US"/>
              <a:t>单击此处编辑母版标题样式</a:t>
            </a:r>
          </a:p>
        </p:txBody>
      </p:sp>
      <p:sp>
        <p:nvSpPr>
          <p:cNvPr id="3" name="表格占位符 2"/>
          <p:cNvSpPr>
            <a:spLocks noGrp="1"/>
          </p:cNvSpPr>
          <p:nvPr>
            <p:ph type="tbl" idx="1"/>
          </p:nvPr>
        </p:nvSpPr>
        <p:spPr>
          <a:xfrm>
            <a:off x="685800" y="1485900"/>
            <a:ext cx="7772400" cy="3086100"/>
          </a:xfrm>
        </p:spPr>
        <p:txBody>
          <a:bodyPr/>
          <a:lstStyle/>
          <a:p>
            <a:pPr lvl="0"/>
            <a:endParaRPr lang="zh-CN" altLang="en-US" noProof="0"/>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377EA514-5EC4-4B8F-B844-830A1FD36823}" type="slidenum">
              <a:rPr lang="en-US" altLang="zh-CN"/>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pPr>
              <a:defRPr/>
            </a:pPr>
            <a:fld id="{1ABF0301-FBDB-4E89-B192-2AF1C4C5DE9D}" type="slidenum">
              <a:rPr lang="en-US" altLang="zh-CN"/>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02678D6E-3735-43A5-A689-D1D8D71630F0}" type="slidenum">
              <a:rPr lang="en-US" altLang="zh-CN"/>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E2D8C20A-A0FF-4A43-AA14-B3BFDFA668B1}" type="slidenum">
              <a:rPr lang="en-US" altLang="zh-CN"/>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85800" y="1485900"/>
            <a:ext cx="3810000" cy="3086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485900"/>
            <a:ext cx="3810000" cy="3086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DF60E153-589B-49CD-938F-A868FCBE6A84}" type="slidenum">
              <a:rPr lang="en-US" altLang="zh-CN"/>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pPr>
              <a:defRPr/>
            </a:pPr>
            <a:fld id="{A04F76ED-B896-4459-B045-DAAC3E3CB47E}" type="slidenum">
              <a:rPr lang="en-US" altLang="zh-CN"/>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pPr>
              <a:defRPr/>
            </a:pPr>
            <a:fld id="{17C97CA6-C042-4E1C-956E-75FF792D2603}" type="slidenum">
              <a:rPr lang="en-US" altLang="zh-CN"/>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C7E1B5B9-5344-4E86-8C14-E11215588580}" type="slidenum">
              <a:rPr lang="en-US" altLang="zh-CN"/>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1095CA8B-3DA5-4614-9364-75A1AFB738AF}" type="slidenum">
              <a:rPr lang="en-US" altLang="zh-CN"/>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D5A7A9D5-32E7-4945-9EE4-3478F3229C13}" type="slidenum">
              <a:rPr lang="en-US" altLang="zh-CN"/>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0">
          <a:gsLst>
            <a:gs pos="0">
              <a:srgbClr val="0099FF"/>
            </a:gs>
            <a:gs pos="17000">
              <a:schemeClr val="bg1"/>
            </a:gs>
          </a:gsLst>
          <a:lin ang="5400000" scaled="1"/>
          <a:tileRect/>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535782"/>
            <a:ext cx="777240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zh-CN" altLang="en-US" dirty="0"/>
              <a:t>单击此处编辑母版标题样式</a:t>
            </a:r>
          </a:p>
        </p:txBody>
      </p:sp>
      <p:sp>
        <p:nvSpPr>
          <p:cNvPr id="1027" name="Rectangle 3"/>
          <p:cNvSpPr>
            <a:spLocks noGrp="1" noChangeArrowheads="1"/>
          </p:cNvSpPr>
          <p:nvPr>
            <p:ph type="body" idx="1"/>
          </p:nvPr>
        </p:nvSpPr>
        <p:spPr bwMode="auto">
          <a:xfrm>
            <a:off x="685800" y="1485900"/>
            <a:ext cx="7772400"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5300" name="Rectangle 4"/>
          <p:cNvSpPr>
            <a:spLocks noGrp="1" noChangeArrowheads="1"/>
          </p:cNvSpPr>
          <p:nvPr>
            <p:ph type="dt" sz="half" idx="2"/>
          </p:nvPr>
        </p:nvSpPr>
        <p:spPr bwMode="auto">
          <a:xfrm>
            <a:off x="685800" y="4686300"/>
            <a:ext cx="19050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pPr>
              <a:defRPr/>
            </a:pPr>
            <a:endParaRPr lang="en-US" altLang="zh-CN" dirty="0"/>
          </a:p>
        </p:txBody>
      </p:sp>
      <p:sp>
        <p:nvSpPr>
          <p:cNvPr id="55301" name="Rectangle 5"/>
          <p:cNvSpPr>
            <a:spLocks noGrp="1" noChangeArrowheads="1"/>
          </p:cNvSpPr>
          <p:nvPr>
            <p:ph type="ftr" sz="quarter" idx="3"/>
          </p:nvPr>
        </p:nvSpPr>
        <p:spPr bwMode="auto">
          <a:xfrm>
            <a:off x="3124200" y="4686300"/>
            <a:ext cx="28956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pPr>
              <a:defRPr/>
            </a:pPr>
            <a:endParaRPr lang="en-US" altLang="zh-CN"/>
          </a:p>
        </p:txBody>
      </p:sp>
      <p:sp>
        <p:nvSpPr>
          <p:cNvPr id="55302" name="Rectangle 6"/>
          <p:cNvSpPr>
            <a:spLocks noGrp="1" noChangeArrowheads="1"/>
          </p:cNvSpPr>
          <p:nvPr>
            <p:ph type="sldNum" sz="quarter" idx="4"/>
          </p:nvPr>
        </p:nvSpPr>
        <p:spPr bwMode="auto">
          <a:xfrm>
            <a:off x="6553200" y="4686300"/>
            <a:ext cx="19050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pPr>
              <a:defRPr/>
            </a:pPr>
            <a:fld id="{A0BE1C80-7C89-4E65-ADA3-CE4D16621177}" type="slidenum">
              <a:rPr lang="en-US" altLang="zh-CN"/>
              <a:t>‹#›</a:t>
            </a:fld>
            <a:endParaRPr lang="en-US" altLang="zh-CN"/>
          </a:p>
        </p:txBody>
      </p:sp>
      <p:sp>
        <p:nvSpPr>
          <p:cNvPr id="1031" name="Text Box 7"/>
          <p:cNvSpPr txBox="1">
            <a:spLocks noChangeArrowheads="1"/>
          </p:cNvSpPr>
          <p:nvPr/>
        </p:nvSpPr>
        <p:spPr bwMode="auto">
          <a:xfrm>
            <a:off x="-9525" y="4681835"/>
            <a:ext cx="9144000" cy="461665"/>
          </a:xfrm>
          <a:prstGeom prst="rect">
            <a:avLst/>
          </a:prstGeom>
          <a:gradFill rotWithShape="0">
            <a:gsLst>
              <a:gs pos="0">
                <a:srgbClr val="004776"/>
              </a:gs>
              <a:gs pos="50000">
                <a:srgbClr val="0099FF"/>
              </a:gs>
              <a:gs pos="100000">
                <a:srgbClr val="004776"/>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defRPr/>
            </a:pPr>
            <a:r>
              <a:rPr lang="en-US" altLang="zh-CN" dirty="0">
                <a:solidFill>
                  <a:schemeClr val="bg1"/>
                </a:solidFill>
                <a:latin typeface="方正姚体" panose="02010601030101010101" pitchFamily="2" charset="-122"/>
                <a:ea typeface="方正姚体" panose="02010601030101010101" pitchFamily="2" charset="-122"/>
              </a:rPr>
              <a:t>Java</a:t>
            </a:r>
            <a:r>
              <a:rPr lang="zh-CN" altLang="en-US" dirty="0">
                <a:solidFill>
                  <a:schemeClr val="bg1"/>
                </a:solidFill>
                <a:latin typeface="方正姚体" panose="02010601030101010101" pitchFamily="2" charset="-122"/>
                <a:ea typeface="方正姚体" panose="02010601030101010101" pitchFamily="2" charset="-122"/>
              </a:rPr>
              <a:t>面向对象程序设计</a:t>
            </a:r>
          </a:p>
        </p:txBody>
      </p:sp>
      <p:pic>
        <p:nvPicPr>
          <p:cNvPr id="1032" name="Picture 8" descr="Copy (2) of backup">
            <a:hlinkClick r:id="" action="ppaction://hlinkshowjump?jump=previousslide"/>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001000" y="4808220"/>
            <a:ext cx="3048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3" name="Picture 9" descr="Copy (2) of nextup">
            <a:hlinkClick r:id="" action="ppaction://hlinkshowjump?jump=nextslide"/>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8753475" y="4821138"/>
            <a:ext cx="3048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4" name="Picture 10" descr="restart">
            <a:hlinkClick r:id="" action="ppaction://hlinkshowjump?jump=firstslide"/>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378825" y="4821138"/>
            <a:ext cx="3048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5" name="Picture 11" descr="001"/>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0" y="171451"/>
            <a:ext cx="9144000" cy="364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5"/>
          <p:cNvPicPr>
            <a:picLocks noChangeAspect="1"/>
          </p:cNvPicPr>
          <p:nvPr userDrawn="1"/>
        </p:nvPicPr>
        <p:blipFill>
          <a:blip r:embed="rId18" cstate="print">
            <a:extLst>
              <a:ext uri="{28A0092B-C50C-407E-A947-70E740481C1C}">
                <a14:useLocalDpi xmlns:a14="http://schemas.microsoft.com/office/drawing/2010/main" val="0"/>
              </a:ext>
            </a:extLst>
          </a:blip>
          <a:stretch>
            <a:fillRect/>
          </a:stretch>
        </p:blipFill>
        <p:spPr>
          <a:xfrm>
            <a:off x="107504" y="4677856"/>
            <a:ext cx="465644" cy="465644"/>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rtl="0" eaLnBrk="0" fontAlgn="base" hangingPunct="0">
        <a:spcBef>
          <a:spcPct val="0"/>
        </a:spcBef>
        <a:spcAft>
          <a:spcPct val="0"/>
        </a:spcAft>
        <a:defRPr kumimoji="1" sz="4000" b="1">
          <a:solidFill>
            <a:srgbClr val="CC0000"/>
          </a:solidFill>
          <a:latin typeface="+mj-lt"/>
          <a:ea typeface="+mj-ea"/>
          <a:cs typeface="+mj-cs"/>
        </a:defRPr>
      </a:lvl1pPr>
      <a:lvl2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2pPr>
      <a:lvl3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3pPr>
      <a:lvl4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4pPr>
      <a:lvl5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5pPr>
      <a:lvl6pPr marL="4572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6pPr>
      <a:lvl7pPr marL="9144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7pPr>
      <a:lvl8pPr marL="13716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8pPr>
      <a:lvl9pPr marL="18288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b="1">
          <a:solidFill>
            <a:schemeClr val="tx1"/>
          </a:solidFill>
          <a:latin typeface="+mn-lt"/>
          <a:ea typeface="+mn-ea"/>
        </a:defRPr>
      </a:lvl2pPr>
      <a:lvl3pPr marL="1143000" indent="-228600" algn="l" rtl="0" eaLnBrk="0" fontAlgn="base" hangingPunct="0">
        <a:spcBef>
          <a:spcPct val="20000"/>
        </a:spcBef>
        <a:spcAft>
          <a:spcPct val="0"/>
        </a:spcAft>
        <a:buChar char="•"/>
        <a:defRPr kumimoji="1" sz="2400" b="1">
          <a:solidFill>
            <a:schemeClr val="tx1"/>
          </a:solidFill>
          <a:latin typeface="+mn-lt"/>
          <a:ea typeface="+mn-ea"/>
        </a:defRPr>
      </a:lvl3pPr>
      <a:lvl4pPr marL="1600200" indent="-228600" algn="l" rtl="0" eaLnBrk="0" fontAlgn="base" hangingPunct="0">
        <a:spcBef>
          <a:spcPct val="20000"/>
        </a:spcBef>
        <a:spcAft>
          <a:spcPct val="0"/>
        </a:spcAft>
        <a:buChar char="–"/>
        <a:defRPr kumimoji="1" sz="2000" b="1">
          <a:solidFill>
            <a:schemeClr val="tx1"/>
          </a:solidFill>
          <a:latin typeface="+mn-lt"/>
          <a:ea typeface="+mn-ea"/>
        </a:defRPr>
      </a:lvl4pPr>
      <a:lvl5pPr marL="2057400" indent="-228600" algn="l" rtl="0" eaLnBrk="0" fontAlgn="base" hangingPunct="0">
        <a:spcBef>
          <a:spcPct val="20000"/>
        </a:spcBef>
        <a:spcAft>
          <a:spcPct val="0"/>
        </a:spcAft>
        <a:buChar char="»"/>
        <a:defRPr kumimoji="1" sz="2000" b="1">
          <a:solidFill>
            <a:schemeClr val="tx1"/>
          </a:solidFill>
          <a:latin typeface="+mn-lt"/>
          <a:ea typeface="+mn-ea"/>
        </a:defRPr>
      </a:lvl5pPr>
      <a:lvl6pPr marL="2514600" indent="-228600" algn="l" rtl="0" fontAlgn="base">
        <a:spcBef>
          <a:spcPct val="20000"/>
        </a:spcBef>
        <a:spcAft>
          <a:spcPct val="0"/>
        </a:spcAft>
        <a:buChar char="»"/>
        <a:defRPr kumimoji="1" sz="2000" b="1">
          <a:solidFill>
            <a:schemeClr val="tx1"/>
          </a:solidFill>
          <a:latin typeface="+mn-lt"/>
          <a:ea typeface="+mn-ea"/>
        </a:defRPr>
      </a:lvl6pPr>
      <a:lvl7pPr marL="2971800" indent="-228600" algn="l" rtl="0" fontAlgn="base">
        <a:spcBef>
          <a:spcPct val="20000"/>
        </a:spcBef>
        <a:spcAft>
          <a:spcPct val="0"/>
        </a:spcAft>
        <a:buChar char="»"/>
        <a:defRPr kumimoji="1" sz="2000" b="1">
          <a:solidFill>
            <a:schemeClr val="tx1"/>
          </a:solidFill>
          <a:latin typeface="+mn-lt"/>
          <a:ea typeface="+mn-ea"/>
        </a:defRPr>
      </a:lvl7pPr>
      <a:lvl8pPr marL="3429000" indent="-228600" algn="l" rtl="0" fontAlgn="base">
        <a:spcBef>
          <a:spcPct val="20000"/>
        </a:spcBef>
        <a:spcAft>
          <a:spcPct val="0"/>
        </a:spcAft>
        <a:buChar char="»"/>
        <a:defRPr kumimoji="1" sz="2000" b="1">
          <a:solidFill>
            <a:schemeClr val="tx1"/>
          </a:solidFill>
          <a:latin typeface="+mn-lt"/>
          <a:ea typeface="+mn-ea"/>
        </a:defRPr>
      </a:lvl8pPr>
      <a:lvl9pPr marL="3886200" indent="-228600" algn="l" rtl="0" fontAlgn="base">
        <a:spcBef>
          <a:spcPct val="20000"/>
        </a:spcBef>
        <a:spcAft>
          <a:spcPct val="0"/>
        </a:spcAft>
        <a:buChar char="»"/>
        <a:defRPr kumimoji="1" sz="2000" b="1">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6.xml"/><Relationship Id="rId4" Type="http://schemas.openxmlformats.org/officeDocument/2006/relationships/image" Target="../media/image16.jpeg"/></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6.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23.sv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showMasterSp="0" showMasterPhAnim="0">
  <p:cSld>
    <p:bg>
      <p:bgPr>
        <a:gradFill flip="none" rotWithShape="0">
          <a:gsLst>
            <a:gs pos="0">
              <a:srgbClr val="0099FF"/>
            </a:gs>
            <a:gs pos="100000">
              <a:schemeClr val="bg1"/>
            </a:gs>
          </a:gsLst>
          <a:lin ang="5400000" scaled="1"/>
          <a:tileRect/>
        </a:gra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ctrTitle" idx="4294967295"/>
          </p:nvPr>
        </p:nvSpPr>
        <p:spPr>
          <a:xfrm>
            <a:off x="0" y="1347614"/>
            <a:ext cx="9067800" cy="1393825"/>
          </a:xfrm>
        </p:spPr>
        <p:txBody>
          <a:bodyPr/>
          <a:lstStyle/>
          <a:p>
            <a:pPr eaLnBrk="1" hangingPunct="1"/>
            <a:r>
              <a:rPr lang="zh-CN" altLang="en-US" sz="4800" dirty="0">
                <a:solidFill>
                  <a:srgbClr val="2D499E"/>
                </a:solidFill>
                <a:latin typeface="微软雅黑" panose="020B0503020204020204" pitchFamily="34" charset="-122"/>
                <a:ea typeface="微软雅黑" panose="020B0503020204020204" pitchFamily="34" charset="-122"/>
              </a:rPr>
              <a:t>第</a:t>
            </a:r>
            <a:r>
              <a:rPr lang="en-US" altLang="zh-CN" sz="4800" dirty="0">
                <a:solidFill>
                  <a:srgbClr val="2D499E"/>
                </a:solidFill>
                <a:latin typeface="微软雅黑" panose="020B0503020204020204" pitchFamily="34" charset="-122"/>
                <a:ea typeface="微软雅黑" panose="020B0503020204020204" pitchFamily="34" charset="-122"/>
              </a:rPr>
              <a:t>3</a:t>
            </a:r>
            <a:r>
              <a:rPr lang="zh-CN" altLang="en-US" sz="4800" dirty="0">
                <a:solidFill>
                  <a:srgbClr val="2D499E"/>
                </a:solidFill>
                <a:latin typeface="微软雅黑" panose="020B0503020204020204" pitchFamily="34" charset="-122"/>
                <a:ea typeface="微软雅黑" panose="020B0503020204020204" pitchFamily="34" charset="-122"/>
              </a:rPr>
              <a:t>章  </a:t>
            </a:r>
            <a:r>
              <a:rPr lang="en-US" altLang="zh-CN" sz="4800" dirty="0">
                <a:solidFill>
                  <a:srgbClr val="2D499E"/>
                </a:solidFill>
                <a:latin typeface="微软雅黑" panose="020B0503020204020204" pitchFamily="34" charset="-122"/>
                <a:ea typeface="微软雅黑" panose="020B0503020204020204" pitchFamily="34" charset="-122"/>
              </a:rPr>
              <a:t>Java </a:t>
            </a:r>
            <a:r>
              <a:rPr lang="zh-CN" altLang="en-US" sz="4800" dirty="0">
                <a:solidFill>
                  <a:srgbClr val="2D499E"/>
                </a:solidFill>
                <a:latin typeface="微软雅黑" panose="020B0503020204020204" pitchFamily="34" charset="-122"/>
                <a:ea typeface="微软雅黑" panose="020B0503020204020204" pitchFamily="34" charset="-122"/>
              </a:rPr>
              <a:t>面向对象编程</a:t>
            </a:r>
          </a:p>
        </p:txBody>
      </p:sp>
      <p:sp>
        <p:nvSpPr>
          <p:cNvPr id="2" name="文本框 1">
            <a:extLst>
              <a:ext uri="{FF2B5EF4-FFF2-40B4-BE49-F238E27FC236}">
                <a16:creationId xmlns:a16="http://schemas.microsoft.com/office/drawing/2014/main" id="{2B40B764-FE2B-BA48-9EFE-39D5122BC718}"/>
              </a:ext>
            </a:extLst>
          </p:cNvPr>
          <p:cNvSpPr txBox="1"/>
          <p:nvPr/>
        </p:nvSpPr>
        <p:spPr>
          <a:xfrm>
            <a:off x="2555776" y="2859782"/>
            <a:ext cx="3785011" cy="584775"/>
          </a:xfrm>
          <a:prstGeom prst="rect">
            <a:avLst/>
          </a:prstGeom>
          <a:noFill/>
        </p:spPr>
        <p:txBody>
          <a:bodyPr wrap="none" rtlCol="0">
            <a:spAutoFit/>
          </a:bodyPr>
          <a:lstStyle/>
          <a:p>
            <a:r>
              <a:rPr kumimoji="1" lang="en-US" altLang="zh-CN" sz="3200" dirty="0"/>
              <a:t>Introduction  of  OOP</a:t>
            </a:r>
            <a:endParaRPr kumimoji="1" lang="zh-CN" altLang="en-US" sz="3200" dirty="0"/>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矩形 8"/>
          <p:cNvSpPr/>
          <p:nvPr/>
        </p:nvSpPr>
        <p:spPr>
          <a:xfrm>
            <a:off x="539552" y="371252"/>
            <a:ext cx="2954655"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图书馆管理信息系统</a:t>
            </a:r>
          </a:p>
        </p:txBody>
      </p:sp>
      <p:sp>
        <p:nvSpPr>
          <p:cNvPr id="3" name="文本框 2">
            <a:extLst>
              <a:ext uri="{FF2B5EF4-FFF2-40B4-BE49-F238E27FC236}">
                <a16:creationId xmlns:a16="http://schemas.microsoft.com/office/drawing/2014/main" id="{E82679FA-395B-E34A-8E66-7DEBBAE2053B}"/>
              </a:ext>
            </a:extLst>
          </p:cNvPr>
          <p:cNvSpPr txBox="1"/>
          <p:nvPr/>
        </p:nvSpPr>
        <p:spPr>
          <a:xfrm>
            <a:off x="683568" y="1059582"/>
            <a:ext cx="2339102" cy="461665"/>
          </a:xfrm>
          <a:prstGeom prst="rect">
            <a:avLst/>
          </a:prstGeom>
          <a:noFill/>
        </p:spPr>
        <p:txBody>
          <a:bodyPr wrap="none" rtlCol="0">
            <a:spAutoFit/>
          </a:bodyPr>
          <a:lstStyle/>
          <a:p>
            <a:r>
              <a:rPr kumimoji="1" lang="zh-CN" altLang="en-US" dirty="0"/>
              <a:t>面向过程的方法</a:t>
            </a:r>
          </a:p>
        </p:txBody>
      </p:sp>
      <p:sp>
        <p:nvSpPr>
          <p:cNvPr id="4" name="文本框 3">
            <a:extLst>
              <a:ext uri="{FF2B5EF4-FFF2-40B4-BE49-F238E27FC236}">
                <a16:creationId xmlns:a16="http://schemas.microsoft.com/office/drawing/2014/main" id="{3EE4E0E5-4610-0A4D-A8C7-A6AE54A37013}"/>
              </a:ext>
            </a:extLst>
          </p:cNvPr>
          <p:cNvSpPr txBox="1"/>
          <p:nvPr/>
        </p:nvSpPr>
        <p:spPr>
          <a:xfrm>
            <a:off x="971600" y="1635646"/>
            <a:ext cx="7071167" cy="2862322"/>
          </a:xfrm>
          <a:prstGeom prst="rect">
            <a:avLst/>
          </a:prstGeom>
          <a:noFill/>
        </p:spPr>
        <p:txBody>
          <a:bodyPr wrap="none" rtlCol="0">
            <a:spAutoFit/>
          </a:bodyPr>
          <a:lstStyle/>
          <a:p>
            <a:pPr marL="342900" indent="-342900">
              <a:buFont typeface="Wingdings" pitchFamily="2" charset="2"/>
              <a:buChar char="l"/>
            </a:pPr>
            <a:r>
              <a:rPr lang="zh-CN" altLang="en-US" sz="1800" b="1" dirty="0"/>
              <a:t>功能模块</a:t>
            </a:r>
            <a:r>
              <a:rPr lang="zh-CN" altLang="en-US" sz="1800" dirty="0"/>
              <a:t>：</a:t>
            </a:r>
            <a:endParaRPr lang="en-US" altLang="zh-CN" sz="1800" dirty="0"/>
          </a:p>
          <a:p>
            <a:pPr marL="800100" lvl="1" indent="-342900">
              <a:buFont typeface="Wingdings" pitchFamily="2" charset="2"/>
              <a:buChar char="Ø"/>
            </a:pPr>
            <a:r>
              <a:rPr lang="zh-CN" altLang="en-US" sz="1800" dirty="0"/>
              <a:t> </a:t>
            </a:r>
            <a:r>
              <a:rPr lang="zh-CN" altLang="en-US" sz="1800" dirty="0">
                <a:solidFill>
                  <a:srgbClr val="0070C0"/>
                </a:solidFill>
              </a:rPr>
              <a:t>图书管理：图书采购，书目登记，图书馆入库</a:t>
            </a:r>
            <a:endParaRPr lang="en-US" altLang="zh-CN" sz="1800" dirty="0">
              <a:solidFill>
                <a:srgbClr val="0070C0"/>
              </a:solidFill>
            </a:endParaRPr>
          </a:p>
          <a:p>
            <a:pPr marL="800100" lvl="1" indent="-342900">
              <a:buFont typeface="Wingdings" pitchFamily="2" charset="2"/>
              <a:buChar char="Ø"/>
            </a:pPr>
            <a:r>
              <a:rPr lang="zh-CN" altLang="en-US" sz="1800" dirty="0">
                <a:solidFill>
                  <a:srgbClr val="0070C0"/>
                </a:solidFill>
              </a:rPr>
              <a:t> 读者管理：读者证办理，办证；读者信息查询</a:t>
            </a:r>
            <a:endParaRPr lang="en-US" altLang="zh-CN" sz="1800" dirty="0">
              <a:solidFill>
                <a:srgbClr val="0070C0"/>
              </a:solidFill>
            </a:endParaRPr>
          </a:p>
          <a:p>
            <a:pPr marL="800100" lvl="1" indent="-342900">
              <a:buFont typeface="Wingdings" pitchFamily="2" charset="2"/>
              <a:buChar char="Ø"/>
            </a:pPr>
            <a:r>
              <a:rPr lang="zh-CN" altLang="en-US" sz="1800" dirty="0">
                <a:solidFill>
                  <a:srgbClr val="0070C0"/>
                </a:solidFill>
              </a:rPr>
              <a:t> 借阅管理：图书借阅，图书归还、续借；</a:t>
            </a:r>
            <a:endParaRPr lang="en-US" altLang="zh-CN" sz="1800" dirty="0">
              <a:solidFill>
                <a:srgbClr val="0070C0"/>
              </a:solidFill>
            </a:endParaRPr>
          </a:p>
          <a:p>
            <a:pPr marL="800100" lvl="1" indent="-342900">
              <a:buFont typeface="Wingdings" pitchFamily="2" charset="2"/>
              <a:buChar char="Ø"/>
            </a:pPr>
            <a:r>
              <a:rPr lang="zh-CN" altLang="en-US" sz="1800" dirty="0">
                <a:solidFill>
                  <a:srgbClr val="0070C0"/>
                </a:solidFill>
              </a:rPr>
              <a:t> 信息查询：图书信息查询</a:t>
            </a:r>
            <a:endParaRPr lang="en-US" altLang="zh-CN" sz="1800" dirty="0">
              <a:solidFill>
                <a:srgbClr val="0070C0"/>
              </a:solidFill>
            </a:endParaRPr>
          </a:p>
          <a:p>
            <a:pPr lvl="1"/>
            <a:endParaRPr lang="en-US" altLang="zh-CN" sz="1800" dirty="0"/>
          </a:p>
          <a:p>
            <a:pPr marL="342900" indent="-342900">
              <a:buFont typeface="Wingdings" pitchFamily="2" charset="2"/>
              <a:buChar char="l"/>
            </a:pPr>
            <a:r>
              <a:rPr kumimoji="1" lang="zh-CN" altLang="en-US" sz="1800" b="1" dirty="0"/>
              <a:t>数据字典</a:t>
            </a:r>
            <a:r>
              <a:rPr kumimoji="1" lang="zh-CN" altLang="en-US" sz="1800" dirty="0"/>
              <a:t>：</a:t>
            </a:r>
            <a:endParaRPr kumimoji="1" lang="en-US" altLang="zh-CN" sz="1800" dirty="0"/>
          </a:p>
          <a:p>
            <a:pPr marL="800100" lvl="1" indent="-342900">
              <a:buFont typeface="Wingdings" pitchFamily="2" charset="2"/>
              <a:buChar char="Ø"/>
            </a:pPr>
            <a:r>
              <a:rPr lang="zh-CN" altLang="en-US" sz="1800" dirty="0">
                <a:solidFill>
                  <a:srgbClr val="0070C0"/>
                </a:solidFill>
              </a:rPr>
              <a:t>数目数据：书名</a:t>
            </a:r>
            <a:r>
              <a:rPr lang="en-US" altLang="zh-CN" sz="1800" dirty="0">
                <a:solidFill>
                  <a:srgbClr val="0070C0"/>
                </a:solidFill>
              </a:rPr>
              <a:t>ID</a:t>
            </a:r>
            <a:r>
              <a:rPr lang="zh-CN" altLang="en-US" sz="1800" dirty="0">
                <a:solidFill>
                  <a:srgbClr val="0070C0"/>
                </a:solidFill>
              </a:rPr>
              <a:t>，书名、作者，出版社，</a:t>
            </a:r>
            <a:r>
              <a:rPr lang="en-US" altLang="zh-CN" sz="1800" dirty="0">
                <a:solidFill>
                  <a:srgbClr val="0070C0"/>
                </a:solidFill>
              </a:rPr>
              <a:t>ISBN</a:t>
            </a:r>
            <a:r>
              <a:rPr lang="zh-CN" altLang="en-US" sz="1800" dirty="0">
                <a:solidFill>
                  <a:srgbClr val="0070C0"/>
                </a:solidFill>
              </a:rPr>
              <a:t>，分类号</a:t>
            </a:r>
            <a:r>
              <a:rPr lang="en-US" altLang="zh-CN" sz="1800" dirty="0">
                <a:solidFill>
                  <a:srgbClr val="0070C0"/>
                </a:solidFill>
              </a:rPr>
              <a:t>…</a:t>
            </a:r>
          </a:p>
          <a:p>
            <a:pPr marL="800100" lvl="1" indent="-342900">
              <a:buFont typeface="Wingdings" pitchFamily="2" charset="2"/>
              <a:buChar char="Ø"/>
            </a:pPr>
            <a:r>
              <a:rPr kumimoji="1" lang="zh-CN" altLang="en-US" sz="1800" dirty="0">
                <a:solidFill>
                  <a:srgbClr val="0070C0"/>
                </a:solidFill>
              </a:rPr>
              <a:t>读者数据：读者</a:t>
            </a:r>
            <a:r>
              <a:rPr kumimoji="1" lang="en-US" altLang="zh-CN" sz="1800" dirty="0">
                <a:solidFill>
                  <a:srgbClr val="0070C0"/>
                </a:solidFill>
              </a:rPr>
              <a:t>ID</a:t>
            </a:r>
            <a:r>
              <a:rPr kumimoji="1" lang="zh-CN" altLang="en-US" sz="1800" dirty="0">
                <a:solidFill>
                  <a:srgbClr val="0070C0"/>
                </a:solidFill>
              </a:rPr>
              <a:t>，姓名，学号，照片，部门，类别</a:t>
            </a:r>
            <a:r>
              <a:rPr kumimoji="1" lang="en-US" altLang="zh-CN" sz="1800" dirty="0">
                <a:solidFill>
                  <a:srgbClr val="0070C0"/>
                </a:solidFill>
              </a:rPr>
              <a:t>,…..</a:t>
            </a:r>
          </a:p>
          <a:p>
            <a:pPr marL="800100" lvl="1" indent="-342900">
              <a:buFont typeface="Wingdings" pitchFamily="2" charset="2"/>
              <a:buChar char="Ø"/>
            </a:pPr>
            <a:r>
              <a:rPr kumimoji="1" lang="zh-CN" altLang="en-US" sz="1800" dirty="0">
                <a:solidFill>
                  <a:srgbClr val="0070C0"/>
                </a:solidFill>
              </a:rPr>
              <a:t>借阅记录：读者</a:t>
            </a:r>
            <a:r>
              <a:rPr kumimoji="1" lang="en-US" altLang="zh-CN" sz="1800" dirty="0">
                <a:solidFill>
                  <a:srgbClr val="0070C0"/>
                </a:solidFill>
              </a:rPr>
              <a:t>ID</a:t>
            </a:r>
            <a:r>
              <a:rPr kumimoji="1" lang="zh-CN" altLang="en-US" sz="1800" dirty="0">
                <a:solidFill>
                  <a:srgbClr val="0070C0"/>
                </a:solidFill>
              </a:rPr>
              <a:t>，书名</a:t>
            </a:r>
            <a:r>
              <a:rPr kumimoji="1" lang="en-US" altLang="zh-CN" sz="1800" dirty="0">
                <a:solidFill>
                  <a:srgbClr val="0070C0"/>
                </a:solidFill>
              </a:rPr>
              <a:t>ID</a:t>
            </a:r>
            <a:r>
              <a:rPr kumimoji="1" lang="zh-CN" altLang="en-US" sz="1800" dirty="0">
                <a:solidFill>
                  <a:srgbClr val="0070C0"/>
                </a:solidFill>
              </a:rPr>
              <a:t>，借阅时间</a:t>
            </a:r>
            <a:r>
              <a:rPr kumimoji="1" lang="en-US" altLang="zh-CN" sz="1800" dirty="0">
                <a:solidFill>
                  <a:srgbClr val="0070C0"/>
                </a:solidFill>
              </a:rPr>
              <a:t>,….</a:t>
            </a:r>
            <a:endParaRPr kumimoji="1" lang="zh-CN" altLang="en-US" sz="1800" dirty="0">
              <a:solidFill>
                <a:srgbClr val="0070C0"/>
              </a:solidFill>
            </a:endParaRPr>
          </a:p>
        </p:txBody>
      </p:sp>
    </p:spTree>
    <p:extLst>
      <p:ext uri="{BB962C8B-B14F-4D97-AF65-F5344CB8AC3E}">
        <p14:creationId xmlns:p14="http://schemas.microsoft.com/office/powerpoint/2010/main" val="37013177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4">
                                            <p:txEl>
                                              <p:pRg st="6" end="6"/>
                                            </p:txEl>
                                          </p:spTgt>
                                        </p:tgtEl>
                                        <p:attrNameLst>
                                          <p:attrName>style.visibility</p:attrName>
                                        </p:attrNameLst>
                                      </p:cBhvr>
                                      <p:to>
                                        <p:strVal val="visible"/>
                                      </p:to>
                                    </p:set>
                                    <p:animEffect transition="in" filter="blinds(horizontal)">
                                      <p:cBhvr>
                                        <p:cTn id="11" dur="500"/>
                                        <p:tgtEl>
                                          <p:spTgt spid="4">
                                            <p:txEl>
                                              <p:pRg st="6" end="6"/>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Effect transition="in" filter="blinds(horizontal)">
                                      <p:cBhvr>
                                        <p:cTn id="16" dur="500"/>
                                        <p:tgtEl>
                                          <p:spTgt spid="4">
                                            <p:txEl>
                                              <p:pRg st="1" end="1"/>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Effect transition="in" filter="blinds(horizontal)">
                                      <p:cBhvr>
                                        <p:cTn id="19" dur="500"/>
                                        <p:tgtEl>
                                          <p:spTgt spid="4">
                                            <p:txEl>
                                              <p:pRg st="2" end="2"/>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blinds(horizontal)">
                                      <p:cBhvr>
                                        <p:cTn id="22" dur="500"/>
                                        <p:tgtEl>
                                          <p:spTgt spid="4">
                                            <p:txEl>
                                              <p:pRg st="3" end="3"/>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animEffect transition="in" filter="blinds(horizontal)">
                                      <p:cBhvr>
                                        <p:cTn id="25" dur="500"/>
                                        <p:tgtEl>
                                          <p:spTgt spid="4">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blinds(horizontal)">
                                      <p:cBhvr>
                                        <p:cTn id="30" dur="500"/>
                                        <p:tgtEl>
                                          <p:spTgt spid="4">
                                            <p:txEl>
                                              <p:pRg st="7" end="7"/>
                                            </p:txEl>
                                          </p:spTgt>
                                        </p:tgtEl>
                                      </p:cBhvr>
                                    </p:animEffect>
                                  </p:childTnLst>
                                </p:cTn>
                              </p:par>
                              <p:par>
                                <p:cTn id="31" presetID="3" presetClass="entr" presetSubtype="10" fill="hold" nodeType="withEffect">
                                  <p:stCondLst>
                                    <p:cond delay="0"/>
                                  </p:stCondLst>
                                  <p:childTnLst>
                                    <p:set>
                                      <p:cBhvr>
                                        <p:cTn id="32" dur="1" fill="hold">
                                          <p:stCondLst>
                                            <p:cond delay="0"/>
                                          </p:stCondLst>
                                        </p:cTn>
                                        <p:tgtEl>
                                          <p:spTgt spid="4">
                                            <p:txEl>
                                              <p:pRg st="8" end="8"/>
                                            </p:txEl>
                                          </p:spTgt>
                                        </p:tgtEl>
                                        <p:attrNameLst>
                                          <p:attrName>style.visibility</p:attrName>
                                        </p:attrNameLst>
                                      </p:cBhvr>
                                      <p:to>
                                        <p:strVal val="visible"/>
                                      </p:to>
                                    </p:set>
                                    <p:animEffect transition="in" filter="blinds(horizontal)">
                                      <p:cBhvr>
                                        <p:cTn id="33" dur="500"/>
                                        <p:tgtEl>
                                          <p:spTgt spid="4">
                                            <p:txEl>
                                              <p:pRg st="8" end="8"/>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4">
                                            <p:txEl>
                                              <p:pRg st="9" end="9"/>
                                            </p:txEl>
                                          </p:spTgt>
                                        </p:tgtEl>
                                        <p:attrNameLst>
                                          <p:attrName>style.visibility</p:attrName>
                                        </p:attrNameLst>
                                      </p:cBhvr>
                                      <p:to>
                                        <p:strVal val="visible"/>
                                      </p:to>
                                    </p:set>
                                    <p:animEffect transition="in" filter="blinds(horizontal)">
                                      <p:cBhvr>
                                        <p:cTn id="36"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矩形 8"/>
          <p:cNvSpPr/>
          <p:nvPr/>
        </p:nvSpPr>
        <p:spPr>
          <a:xfrm>
            <a:off x="539552" y="371252"/>
            <a:ext cx="2954655"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图书馆管理信息系统</a:t>
            </a:r>
          </a:p>
        </p:txBody>
      </p:sp>
      <p:sp>
        <p:nvSpPr>
          <p:cNvPr id="3" name="文本框 2">
            <a:extLst>
              <a:ext uri="{FF2B5EF4-FFF2-40B4-BE49-F238E27FC236}">
                <a16:creationId xmlns:a16="http://schemas.microsoft.com/office/drawing/2014/main" id="{E82679FA-395B-E34A-8E66-7DEBBAE2053B}"/>
              </a:ext>
            </a:extLst>
          </p:cNvPr>
          <p:cNvSpPr txBox="1"/>
          <p:nvPr/>
        </p:nvSpPr>
        <p:spPr>
          <a:xfrm>
            <a:off x="683568" y="1059582"/>
            <a:ext cx="2339102" cy="461665"/>
          </a:xfrm>
          <a:prstGeom prst="rect">
            <a:avLst/>
          </a:prstGeom>
          <a:noFill/>
        </p:spPr>
        <p:txBody>
          <a:bodyPr wrap="none" rtlCol="0">
            <a:spAutoFit/>
          </a:bodyPr>
          <a:lstStyle/>
          <a:p>
            <a:r>
              <a:rPr kumimoji="1" lang="zh-CN" altLang="en-US" dirty="0"/>
              <a:t>面向</a:t>
            </a:r>
            <a:r>
              <a:rPr lang="zh-CN" altLang="en-US" dirty="0"/>
              <a:t>对象</a:t>
            </a:r>
            <a:r>
              <a:rPr kumimoji="1" lang="zh-CN" altLang="en-US" dirty="0"/>
              <a:t>的方法</a:t>
            </a:r>
          </a:p>
        </p:txBody>
      </p:sp>
      <p:pic>
        <p:nvPicPr>
          <p:cNvPr id="5" name="图形 4" descr="书籍">
            <a:extLst>
              <a:ext uri="{FF2B5EF4-FFF2-40B4-BE49-F238E27FC236}">
                <a16:creationId xmlns:a16="http://schemas.microsoft.com/office/drawing/2014/main" id="{488A724A-2A38-E14F-82A6-301CFF601D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43608" y="1729358"/>
            <a:ext cx="914400" cy="914400"/>
          </a:xfrm>
          <a:prstGeom prst="rect">
            <a:avLst/>
          </a:prstGeom>
        </p:spPr>
      </p:pic>
      <p:pic>
        <p:nvPicPr>
          <p:cNvPr id="7" name="图形 6" descr="女性形象">
            <a:extLst>
              <a:ext uri="{FF2B5EF4-FFF2-40B4-BE49-F238E27FC236}">
                <a16:creationId xmlns:a16="http://schemas.microsoft.com/office/drawing/2014/main" id="{78B81FD1-8C77-0247-81CA-77FCA6C94B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707904" y="1729358"/>
            <a:ext cx="914400" cy="914400"/>
          </a:xfrm>
          <a:prstGeom prst="rect">
            <a:avLst/>
          </a:prstGeom>
        </p:spPr>
      </p:pic>
      <p:pic>
        <p:nvPicPr>
          <p:cNvPr id="10" name="图形 9" descr="吃东西的人">
            <a:extLst>
              <a:ext uri="{FF2B5EF4-FFF2-40B4-BE49-F238E27FC236}">
                <a16:creationId xmlns:a16="http://schemas.microsoft.com/office/drawing/2014/main" id="{5B07403B-6338-AE4D-9F2B-A9D6295B9BE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228184" y="1707654"/>
            <a:ext cx="1015050" cy="1015050"/>
          </a:xfrm>
          <a:prstGeom prst="rect">
            <a:avLst/>
          </a:prstGeom>
        </p:spPr>
      </p:pic>
      <p:sp>
        <p:nvSpPr>
          <p:cNvPr id="11" name="文本框 10">
            <a:extLst>
              <a:ext uri="{FF2B5EF4-FFF2-40B4-BE49-F238E27FC236}">
                <a16:creationId xmlns:a16="http://schemas.microsoft.com/office/drawing/2014/main" id="{EE9DF226-7F06-764D-8E77-2AD046237C19}"/>
              </a:ext>
            </a:extLst>
          </p:cNvPr>
          <p:cNvSpPr txBox="1"/>
          <p:nvPr/>
        </p:nvSpPr>
        <p:spPr>
          <a:xfrm>
            <a:off x="899592" y="2934692"/>
            <a:ext cx="1877610" cy="1077218"/>
          </a:xfrm>
          <a:prstGeom prst="rect">
            <a:avLst/>
          </a:prstGeom>
          <a:noFill/>
        </p:spPr>
        <p:txBody>
          <a:bodyPr wrap="square" rtlCol="0">
            <a:spAutoFit/>
          </a:bodyPr>
          <a:lstStyle/>
          <a:p>
            <a:r>
              <a:rPr kumimoji="1" lang="zh-CN" altLang="en-US" sz="1600" b="1" dirty="0">
                <a:solidFill>
                  <a:srgbClr val="0070C0"/>
                </a:solidFill>
              </a:rPr>
              <a:t>属性</a:t>
            </a:r>
            <a:r>
              <a:rPr kumimoji="1" lang="zh-CN" altLang="en-US" sz="1600" dirty="0">
                <a:solidFill>
                  <a:srgbClr val="0070C0"/>
                </a:solidFill>
              </a:rPr>
              <a:t>：</a:t>
            </a:r>
            <a:endParaRPr kumimoji="1" lang="en-US" altLang="zh-CN" sz="1600" dirty="0">
              <a:solidFill>
                <a:srgbClr val="0070C0"/>
              </a:solidFill>
            </a:endParaRPr>
          </a:p>
          <a:p>
            <a:pPr lvl="1"/>
            <a:r>
              <a:rPr lang="zh-CN" altLang="en-US" sz="1600" dirty="0">
                <a:solidFill>
                  <a:srgbClr val="0070C0"/>
                </a:solidFill>
              </a:rPr>
              <a:t>书名，作者</a:t>
            </a:r>
            <a:endParaRPr kumimoji="1" lang="en-US" altLang="zh-CN" sz="1600" dirty="0">
              <a:solidFill>
                <a:srgbClr val="0070C0"/>
              </a:solidFill>
            </a:endParaRPr>
          </a:p>
          <a:p>
            <a:r>
              <a:rPr lang="zh-CN" altLang="en-US" sz="1600" b="1" dirty="0">
                <a:solidFill>
                  <a:srgbClr val="0070C0"/>
                </a:solidFill>
              </a:rPr>
              <a:t>行为</a:t>
            </a:r>
            <a:r>
              <a:rPr lang="zh-CN" altLang="en-US" sz="1600" dirty="0">
                <a:solidFill>
                  <a:srgbClr val="0070C0"/>
                </a:solidFill>
              </a:rPr>
              <a:t>：</a:t>
            </a:r>
            <a:endParaRPr lang="en-US" altLang="zh-CN" sz="1600" dirty="0">
              <a:solidFill>
                <a:srgbClr val="0070C0"/>
              </a:solidFill>
            </a:endParaRPr>
          </a:p>
          <a:p>
            <a:r>
              <a:rPr kumimoji="1" lang="zh-CN" altLang="en-US" sz="1600" dirty="0">
                <a:solidFill>
                  <a:srgbClr val="0070C0"/>
                </a:solidFill>
              </a:rPr>
              <a:t>          </a:t>
            </a:r>
            <a:r>
              <a:rPr lang="zh-CN" altLang="en-US" sz="1600" dirty="0">
                <a:solidFill>
                  <a:srgbClr val="0070C0"/>
                </a:solidFill>
              </a:rPr>
              <a:t>无</a:t>
            </a:r>
            <a:endParaRPr kumimoji="1" lang="zh-CN" altLang="en-US" sz="1600" dirty="0">
              <a:solidFill>
                <a:srgbClr val="0070C0"/>
              </a:solidFill>
            </a:endParaRPr>
          </a:p>
        </p:txBody>
      </p:sp>
      <p:sp>
        <p:nvSpPr>
          <p:cNvPr id="12" name="文本框 11">
            <a:extLst>
              <a:ext uri="{FF2B5EF4-FFF2-40B4-BE49-F238E27FC236}">
                <a16:creationId xmlns:a16="http://schemas.microsoft.com/office/drawing/2014/main" id="{A8F43C95-D417-2747-9C22-C3305634A68C}"/>
              </a:ext>
            </a:extLst>
          </p:cNvPr>
          <p:cNvSpPr txBox="1"/>
          <p:nvPr/>
        </p:nvSpPr>
        <p:spPr>
          <a:xfrm>
            <a:off x="3635896" y="2934692"/>
            <a:ext cx="2160240" cy="1569660"/>
          </a:xfrm>
          <a:prstGeom prst="rect">
            <a:avLst/>
          </a:prstGeom>
          <a:noFill/>
        </p:spPr>
        <p:txBody>
          <a:bodyPr wrap="square" rtlCol="0">
            <a:spAutoFit/>
          </a:bodyPr>
          <a:lstStyle/>
          <a:p>
            <a:r>
              <a:rPr kumimoji="1" lang="zh-CN" altLang="en-US" sz="1600" b="1" dirty="0">
                <a:solidFill>
                  <a:srgbClr val="0070C0"/>
                </a:solidFill>
              </a:rPr>
              <a:t>属性</a:t>
            </a:r>
            <a:r>
              <a:rPr kumimoji="1" lang="zh-CN" altLang="en-US" sz="1600" dirty="0">
                <a:solidFill>
                  <a:srgbClr val="0070C0"/>
                </a:solidFill>
              </a:rPr>
              <a:t>：</a:t>
            </a:r>
            <a:endParaRPr kumimoji="1" lang="en-US" altLang="zh-CN" sz="1600" dirty="0">
              <a:solidFill>
                <a:srgbClr val="0070C0"/>
              </a:solidFill>
            </a:endParaRPr>
          </a:p>
          <a:p>
            <a:pPr lvl="1"/>
            <a:r>
              <a:rPr lang="zh-CN" altLang="en-US" sz="1600" dirty="0">
                <a:solidFill>
                  <a:srgbClr val="0070C0"/>
                </a:solidFill>
              </a:rPr>
              <a:t>姓名，学号</a:t>
            </a:r>
            <a:r>
              <a:rPr lang="en-US" altLang="zh-CN" sz="1600" dirty="0">
                <a:solidFill>
                  <a:srgbClr val="0070C0"/>
                </a:solidFill>
              </a:rPr>
              <a:t>, …</a:t>
            </a:r>
            <a:endParaRPr kumimoji="1" lang="en-US" altLang="zh-CN" sz="1600" dirty="0">
              <a:solidFill>
                <a:srgbClr val="0070C0"/>
              </a:solidFill>
            </a:endParaRPr>
          </a:p>
          <a:p>
            <a:r>
              <a:rPr lang="zh-CN" altLang="en-US" sz="1600" b="1" dirty="0">
                <a:solidFill>
                  <a:srgbClr val="0070C0"/>
                </a:solidFill>
              </a:rPr>
              <a:t>行为</a:t>
            </a:r>
            <a:r>
              <a:rPr lang="zh-CN" altLang="en-US" sz="1600" dirty="0">
                <a:solidFill>
                  <a:srgbClr val="0070C0"/>
                </a:solidFill>
              </a:rPr>
              <a:t>：</a:t>
            </a:r>
            <a:endParaRPr lang="en-US" altLang="zh-CN" sz="1600" dirty="0">
              <a:solidFill>
                <a:srgbClr val="0070C0"/>
              </a:solidFill>
            </a:endParaRPr>
          </a:p>
          <a:p>
            <a:r>
              <a:rPr kumimoji="1" lang="zh-CN" altLang="en-US" sz="1600" dirty="0">
                <a:solidFill>
                  <a:srgbClr val="0070C0"/>
                </a:solidFill>
              </a:rPr>
              <a:t>         </a:t>
            </a:r>
            <a:r>
              <a:rPr lang="zh-CN" altLang="en-US" sz="1600" dirty="0">
                <a:solidFill>
                  <a:srgbClr val="0070C0"/>
                </a:solidFill>
              </a:rPr>
              <a:t>查询，借书，阅读，还书，</a:t>
            </a:r>
            <a:r>
              <a:rPr lang="zh-CN" altLang="en-US" sz="1600" strike="sngStrike" dirty="0">
                <a:solidFill>
                  <a:srgbClr val="0070C0"/>
                </a:solidFill>
              </a:rPr>
              <a:t>上课，运动</a:t>
            </a:r>
            <a:r>
              <a:rPr lang="en-US" altLang="zh-CN" sz="1600" dirty="0">
                <a:solidFill>
                  <a:srgbClr val="0070C0"/>
                </a:solidFill>
              </a:rPr>
              <a:t>, ….</a:t>
            </a:r>
            <a:endParaRPr kumimoji="1" lang="zh-CN" altLang="en-US" sz="1600" dirty="0">
              <a:solidFill>
                <a:srgbClr val="0070C0"/>
              </a:solidFill>
            </a:endParaRPr>
          </a:p>
        </p:txBody>
      </p:sp>
      <p:sp>
        <p:nvSpPr>
          <p:cNvPr id="13" name="文本框 12">
            <a:extLst>
              <a:ext uri="{FF2B5EF4-FFF2-40B4-BE49-F238E27FC236}">
                <a16:creationId xmlns:a16="http://schemas.microsoft.com/office/drawing/2014/main" id="{D240A339-9998-A540-A8DD-7E34681EE3F9}"/>
              </a:ext>
            </a:extLst>
          </p:cNvPr>
          <p:cNvSpPr txBox="1"/>
          <p:nvPr/>
        </p:nvSpPr>
        <p:spPr>
          <a:xfrm>
            <a:off x="1998623" y="1902321"/>
            <a:ext cx="492443" cy="461665"/>
          </a:xfrm>
          <a:prstGeom prst="rect">
            <a:avLst/>
          </a:prstGeom>
          <a:noFill/>
        </p:spPr>
        <p:txBody>
          <a:bodyPr wrap="none" rtlCol="0">
            <a:spAutoFit/>
          </a:bodyPr>
          <a:lstStyle/>
          <a:p>
            <a:r>
              <a:rPr kumimoji="1" lang="zh-CN" altLang="en-US" dirty="0">
                <a:solidFill>
                  <a:srgbClr val="92D050"/>
                </a:solidFill>
              </a:rPr>
              <a:t>书</a:t>
            </a:r>
          </a:p>
        </p:txBody>
      </p:sp>
      <p:sp>
        <p:nvSpPr>
          <p:cNvPr id="14" name="文本框 13">
            <a:extLst>
              <a:ext uri="{FF2B5EF4-FFF2-40B4-BE49-F238E27FC236}">
                <a16:creationId xmlns:a16="http://schemas.microsoft.com/office/drawing/2014/main" id="{0491AA15-0756-0F45-AEBD-AB5925511F5B}"/>
              </a:ext>
            </a:extLst>
          </p:cNvPr>
          <p:cNvSpPr txBox="1"/>
          <p:nvPr/>
        </p:nvSpPr>
        <p:spPr>
          <a:xfrm>
            <a:off x="4546529" y="1894061"/>
            <a:ext cx="800219" cy="461665"/>
          </a:xfrm>
          <a:prstGeom prst="rect">
            <a:avLst/>
          </a:prstGeom>
          <a:noFill/>
        </p:spPr>
        <p:txBody>
          <a:bodyPr wrap="none" rtlCol="0">
            <a:spAutoFit/>
          </a:bodyPr>
          <a:lstStyle/>
          <a:p>
            <a:r>
              <a:rPr kumimoji="1" lang="zh-CN" altLang="en-US" dirty="0">
                <a:solidFill>
                  <a:srgbClr val="92D050"/>
                </a:solidFill>
              </a:rPr>
              <a:t>读者</a:t>
            </a:r>
          </a:p>
        </p:txBody>
      </p:sp>
      <p:sp>
        <p:nvSpPr>
          <p:cNvPr id="15" name="文本框 14">
            <a:extLst>
              <a:ext uri="{FF2B5EF4-FFF2-40B4-BE49-F238E27FC236}">
                <a16:creationId xmlns:a16="http://schemas.microsoft.com/office/drawing/2014/main" id="{81B950BE-96C3-084E-86D4-CFFC697B267B}"/>
              </a:ext>
            </a:extLst>
          </p:cNvPr>
          <p:cNvSpPr txBox="1"/>
          <p:nvPr/>
        </p:nvSpPr>
        <p:spPr>
          <a:xfrm>
            <a:off x="7168931" y="1905166"/>
            <a:ext cx="1723549" cy="461665"/>
          </a:xfrm>
          <a:prstGeom prst="rect">
            <a:avLst/>
          </a:prstGeom>
          <a:noFill/>
        </p:spPr>
        <p:txBody>
          <a:bodyPr wrap="none" rtlCol="0">
            <a:spAutoFit/>
          </a:bodyPr>
          <a:lstStyle/>
          <a:p>
            <a:r>
              <a:rPr kumimoji="1" lang="zh-CN" altLang="en-US" dirty="0">
                <a:solidFill>
                  <a:srgbClr val="92D050"/>
                </a:solidFill>
              </a:rPr>
              <a:t>图书馆馆员</a:t>
            </a:r>
          </a:p>
        </p:txBody>
      </p:sp>
      <p:sp>
        <p:nvSpPr>
          <p:cNvPr id="16" name="文本框 15">
            <a:extLst>
              <a:ext uri="{FF2B5EF4-FFF2-40B4-BE49-F238E27FC236}">
                <a16:creationId xmlns:a16="http://schemas.microsoft.com/office/drawing/2014/main" id="{4E8C757A-DD36-694E-892F-A8134536D5A3}"/>
              </a:ext>
            </a:extLst>
          </p:cNvPr>
          <p:cNvSpPr txBox="1"/>
          <p:nvPr/>
        </p:nvSpPr>
        <p:spPr>
          <a:xfrm>
            <a:off x="6596129" y="2946306"/>
            <a:ext cx="2160240" cy="1569660"/>
          </a:xfrm>
          <a:prstGeom prst="rect">
            <a:avLst/>
          </a:prstGeom>
          <a:noFill/>
        </p:spPr>
        <p:txBody>
          <a:bodyPr wrap="square" rtlCol="0">
            <a:spAutoFit/>
          </a:bodyPr>
          <a:lstStyle/>
          <a:p>
            <a:r>
              <a:rPr kumimoji="1" lang="zh-CN" altLang="en-US" sz="1600" b="1" dirty="0">
                <a:solidFill>
                  <a:srgbClr val="0070C0"/>
                </a:solidFill>
              </a:rPr>
              <a:t>属性</a:t>
            </a:r>
            <a:r>
              <a:rPr kumimoji="1" lang="zh-CN" altLang="en-US" sz="1600" dirty="0">
                <a:solidFill>
                  <a:srgbClr val="0070C0"/>
                </a:solidFill>
              </a:rPr>
              <a:t>：</a:t>
            </a:r>
            <a:endParaRPr kumimoji="1" lang="en-US" altLang="zh-CN" sz="1600" dirty="0">
              <a:solidFill>
                <a:srgbClr val="0070C0"/>
              </a:solidFill>
            </a:endParaRPr>
          </a:p>
          <a:p>
            <a:pPr lvl="1"/>
            <a:r>
              <a:rPr lang="zh-CN" altLang="en-US" sz="1600" dirty="0">
                <a:solidFill>
                  <a:srgbClr val="0070C0"/>
                </a:solidFill>
              </a:rPr>
              <a:t>姓名，工号</a:t>
            </a:r>
            <a:r>
              <a:rPr lang="en-US" altLang="zh-CN" sz="1600" dirty="0">
                <a:solidFill>
                  <a:srgbClr val="0070C0"/>
                </a:solidFill>
              </a:rPr>
              <a:t>, …</a:t>
            </a:r>
            <a:endParaRPr kumimoji="1" lang="en-US" altLang="zh-CN" sz="1600" dirty="0">
              <a:solidFill>
                <a:srgbClr val="0070C0"/>
              </a:solidFill>
            </a:endParaRPr>
          </a:p>
          <a:p>
            <a:r>
              <a:rPr lang="zh-CN" altLang="en-US" sz="1600" b="1" dirty="0">
                <a:solidFill>
                  <a:srgbClr val="0070C0"/>
                </a:solidFill>
              </a:rPr>
              <a:t>行为</a:t>
            </a:r>
            <a:r>
              <a:rPr lang="zh-CN" altLang="en-US" sz="1600" dirty="0">
                <a:solidFill>
                  <a:srgbClr val="0070C0"/>
                </a:solidFill>
              </a:rPr>
              <a:t>：</a:t>
            </a:r>
            <a:endParaRPr lang="en-US" altLang="zh-CN" sz="1600" dirty="0">
              <a:solidFill>
                <a:srgbClr val="0070C0"/>
              </a:solidFill>
            </a:endParaRPr>
          </a:p>
          <a:p>
            <a:r>
              <a:rPr kumimoji="1" lang="zh-CN" altLang="en-US" sz="1600" dirty="0">
                <a:solidFill>
                  <a:srgbClr val="0070C0"/>
                </a:solidFill>
              </a:rPr>
              <a:t>         采购，登记，</a:t>
            </a:r>
            <a:endParaRPr kumimoji="1" lang="en-US" altLang="zh-CN" sz="1600" dirty="0">
              <a:solidFill>
                <a:srgbClr val="0070C0"/>
              </a:solidFill>
            </a:endParaRPr>
          </a:p>
          <a:p>
            <a:r>
              <a:rPr lang="zh-CN" altLang="en-US" sz="1600" dirty="0">
                <a:solidFill>
                  <a:srgbClr val="0070C0"/>
                </a:solidFill>
              </a:rPr>
              <a:t>         咨询，借书，</a:t>
            </a:r>
            <a:endParaRPr lang="en-US" altLang="zh-CN" sz="1600" dirty="0">
              <a:solidFill>
                <a:srgbClr val="0070C0"/>
              </a:solidFill>
            </a:endParaRPr>
          </a:p>
          <a:p>
            <a:r>
              <a:rPr lang="zh-CN" altLang="en-US" sz="1600" dirty="0">
                <a:solidFill>
                  <a:srgbClr val="0070C0"/>
                </a:solidFill>
              </a:rPr>
              <a:t>         还书</a:t>
            </a:r>
            <a:r>
              <a:rPr lang="en-US" altLang="zh-CN" sz="1600" dirty="0">
                <a:solidFill>
                  <a:srgbClr val="0070C0"/>
                </a:solidFill>
              </a:rPr>
              <a:t>, ….</a:t>
            </a:r>
            <a:endParaRPr kumimoji="1" lang="zh-CN" altLang="en-US" sz="1600" dirty="0">
              <a:solidFill>
                <a:srgbClr val="0070C0"/>
              </a:solidFill>
            </a:endParaRPr>
          </a:p>
        </p:txBody>
      </p:sp>
      <p:sp>
        <p:nvSpPr>
          <p:cNvPr id="21" name="矩形 20">
            <a:extLst>
              <a:ext uri="{FF2B5EF4-FFF2-40B4-BE49-F238E27FC236}">
                <a16:creationId xmlns:a16="http://schemas.microsoft.com/office/drawing/2014/main" id="{102F980D-9763-3349-B1CC-03BD0526E8BB}"/>
              </a:ext>
            </a:extLst>
          </p:cNvPr>
          <p:cNvSpPr/>
          <p:nvPr/>
        </p:nvSpPr>
        <p:spPr bwMode="auto">
          <a:xfrm>
            <a:off x="539552" y="4515966"/>
            <a:ext cx="8352928" cy="432048"/>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r>
              <a:rPr kumimoji="1" lang="zh-CN" altLang="en-US"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交互</a:t>
            </a:r>
          </a:p>
        </p:txBody>
      </p:sp>
    </p:spTree>
    <p:extLst>
      <p:ext uri="{BB962C8B-B14F-4D97-AF65-F5344CB8AC3E}">
        <p14:creationId xmlns:p14="http://schemas.microsoft.com/office/powerpoint/2010/main" val="40524498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linds(horizontal)">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500"/>
                                        <p:tgtEl>
                                          <p:spTgt spid="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blinds(horizontal)">
                                      <p:cBhvr>
                                        <p:cTn id="21" dur="500"/>
                                        <p:tgtEl>
                                          <p:spTgt spid="12"/>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blinds(horizontal)">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blinds(horizontal)">
                                      <p:cBhvr>
                                        <p:cTn id="29" dur="500"/>
                                        <p:tgtEl>
                                          <p:spTgt spid="10"/>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blinds(horizontal)">
                                      <p:cBhvr>
                                        <p:cTn id="32" dur="500"/>
                                        <p:tgtEl>
                                          <p:spTgt spid="15"/>
                                        </p:tgtEl>
                                      </p:cBhvr>
                                    </p:animEffect>
                                  </p:childTnLst>
                                </p:cTn>
                              </p:par>
                              <p:par>
                                <p:cTn id="33" presetID="3" presetClass="entr" presetSubtype="1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blinds(horizontal)">
                                      <p:cBhvr>
                                        <p:cTn id="35" dur="5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blinds(horizontal)">
                                      <p:cBhvr>
                                        <p:cTn id="4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2ACCD016-AD4E-D744-BF07-55D614CD25D5}"/>
              </a:ext>
            </a:extLst>
          </p:cNvPr>
          <p:cNvSpPr/>
          <p:nvPr/>
        </p:nvSpPr>
        <p:spPr>
          <a:xfrm>
            <a:off x="251520" y="252685"/>
            <a:ext cx="3877985"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分类是我们认识世界的基础</a:t>
            </a:r>
          </a:p>
        </p:txBody>
      </p:sp>
      <p:sp>
        <p:nvSpPr>
          <p:cNvPr id="2" name="文本框 1">
            <a:extLst>
              <a:ext uri="{FF2B5EF4-FFF2-40B4-BE49-F238E27FC236}">
                <a16:creationId xmlns:a16="http://schemas.microsoft.com/office/drawing/2014/main" id="{729A3BEE-7692-9949-9B8C-28B2A56FD954}"/>
              </a:ext>
            </a:extLst>
          </p:cNvPr>
          <p:cNvSpPr txBox="1"/>
          <p:nvPr/>
        </p:nvSpPr>
        <p:spPr>
          <a:xfrm>
            <a:off x="611560" y="1419622"/>
            <a:ext cx="3262432" cy="1569660"/>
          </a:xfrm>
          <a:prstGeom prst="rect">
            <a:avLst/>
          </a:prstGeom>
          <a:noFill/>
        </p:spPr>
        <p:txBody>
          <a:bodyPr wrap="none" rtlCol="0">
            <a:spAutoFit/>
          </a:bodyPr>
          <a:lstStyle/>
          <a:p>
            <a:r>
              <a:rPr kumimoji="1" lang="zh-CN" altLang="en-US" dirty="0"/>
              <a:t>我今天看见一样东西：</a:t>
            </a:r>
            <a:endParaRPr kumimoji="1" lang="en-US" altLang="zh-CN" dirty="0"/>
          </a:p>
          <a:p>
            <a:pPr marL="800100" lvl="1" indent="-342900">
              <a:buFont typeface="Wingdings" pitchFamily="2" charset="2"/>
              <a:buChar char="l"/>
            </a:pPr>
            <a:r>
              <a:rPr lang="zh-CN" altLang="en-US" dirty="0"/>
              <a:t>全身毛绒绒的；</a:t>
            </a:r>
            <a:endParaRPr lang="en-US" altLang="zh-CN" dirty="0"/>
          </a:p>
          <a:p>
            <a:pPr marL="800100" lvl="1" indent="-342900">
              <a:buFont typeface="Wingdings" pitchFamily="2" charset="2"/>
              <a:buChar char="l"/>
            </a:pPr>
            <a:r>
              <a:rPr kumimoji="1" lang="zh-CN" altLang="en-US" dirty="0"/>
              <a:t>有两条腿；</a:t>
            </a:r>
            <a:endParaRPr kumimoji="1" lang="en-US" altLang="zh-CN" dirty="0"/>
          </a:p>
          <a:p>
            <a:pPr marL="800100" lvl="1" indent="-342900">
              <a:buFont typeface="Wingdings" pitchFamily="2" charset="2"/>
              <a:buChar char="l"/>
            </a:pPr>
            <a:r>
              <a:rPr lang="zh-CN" altLang="en-US" dirty="0"/>
              <a:t>白色的；</a:t>
            </a:r>
            <a:endParaRPr kumimoji="1" lang="zh-CN" altLang="en-US" dirty="0"/>
          </a:p>
        </p:txBody>
      </p:sp>
      <p:pic>
        <p:nvPicPr>
          <p:cNvPr id="2050" name="Picture 2" descr="盘点人工培育的二十大纯白色鸟类">
            <a:extLst>
              <a:ext uri="{FF2B5EF4-FFF2-40B4-BE49-F238E27FC236}">
                <a16:creationId xmlns:a16="http://schemas.microsoft.com/office/drawing/2014/main" id="{1DA3F936-393C-3547-8C45-9E0025BAB0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0688" y="483518"/>
            <a:ext cx="1872208" cy="1402245"/>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a:extLst>
              <a:ext uri="{FF2B5EF4-FFF2-40B4-BE49-F238E27FC236}">
                <a16:creationId xmlns:a16="http://schemas.microsoft.com/office/drawing/2014/main" id="{F28E5913-7B83-3D40-9AD5-0C0AD86BF6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0688" y="2075868"/>
            <a:ext cx="1872208" cy="1399982"/>
          </a:xfrm>
          <a:prstGeom prst="rect">
            <a:avLst/>
          </a:prstGeom>
        </p:spPr>
      </p:pic>
      <p:cxnSp>
        <p:nvCxnSpPr>
          <p:cNvPr id="10" name="曲线连接符 9">
            <a:extLst>
              <a:ext uri="{FF2B5EF4-FFF2-40B4-BE49-F238E27FC236}">
                <a16:creationId xmlns:a16="http://schemas.microsoft.com/office/drawing/2014/main" id="{1F745579-2BCD-A947-8B88-52D0C30722AA}"/>
              </a:ext>
            </a:extLst>
          </p:cNvPr>
          <p:cNvCxnSpPr>
            <a:stCxn id="2" idx="3"/>
            <a:endCxn id="2050" idx="1"/>
          </p:cNvCxnSpPr>
          <p:nvPr/>
        </p:nvCxnSpPr>
        <p:spPr bwMode="auto">
          <a:xfrm flipV="1">
            <a:off x="3873992" y="1184641"/>
            <a:ext cx="2046696" cy="1019811"/>
          </a:xfrm>
          <a:prstGeom prst="curvedConnector3">
            <a:avLst/>
          </a:prstGeom>
          <a:solidFill>
            <a:schemeClr val="accent1"/>
          </a:solidFill>
          <a:ln w="9525" cap="flat" cmpd="sng" algn="ctr">
            <a:solidFill>
              <a:schemeClr val="tx1"/>
            </a:solidFill>
            <a:prstDash val="solid"/>
            <a:round/>
            <a:headEnd type="none" w="med" len="med"/>
            <a:tailEnd type="triangle"/>
          </a:ln>
        </p:spPr>
      </p:cxnSp>
      <p:cxnSp>
        <p:nvCxnSpPr>
          <p:cNvPr id="12" name="曲线连接符 11">
            <a:extLst>
              <a:ext uri="{FF2B5EF4-FFF2-40B4-BE49-F238E27FC236}">
                <a16:creationId xmlns:a16="http://schemas.microsoft.com/office/drawing/2014/main" id="{1EE6A751-AD79-F74A-9215-4E66CA782700}"/>
              </a:ext>
            </a:extLst>
          </p:cNvPr>
          <p:cNvCxnSpPr>
            <a:stCxn id="2" idx="3"/>
            <a:endCxn id="6" idx="1"/>
          </p:cNvCxnSpPr>
          <p:nvPr/>
        </p:nvCxnSpPr>
        <p:spPr bwMode="auto">
          <a:xfrm>
            <a:off x="3873992" y="2204452"/>
            <a:ext cx="2046696" cy="571407"/>
          </a:xfrm>
          <a:prstGeom prst="curvedConnector3">
            <a:avLst/>
          </a:prstGeom>
          <a:solidFill>
            <a:schemeClr val="accent1"/>
          </a:solidFill>
          <a:ln w="9525" cap="flat" cmpd="sng" algn="ctr">
            <a:solidFill>
              <a:schemeClr val="tx1"/>
            </a:solidFill>
            <a:prstDash val="solid"/>
            <a:round/>
            <a:headEnd type="none" w="med" len="med"/>
            <a:tailEnd type="triangle"/>
          </a:ln>
        </p:spPr>
      </p:cxnSp>
      <p:cxnSp>
        <p:nvCxnSpPr>
          <p:cNvPr id="14" name="曲线连接符 13">
            <a:extLst>
              <a:ext uri="{FF2B5EF4-FFF2-40B4-BE49-F238E27FC236}">
                <a16:creationId xmlns:a16="http://schemas.microsoft.com/office/drawing/2014/main" id="{F0C4F3EE-48A4-BE49-A546-3A9A3A931E4A}"/>
              </a:ext>
            </a:extLst>
          </p:cNvPr>
          <p:cNvCxnSpPr>
            <a:stCxn id="2" idx="3"/>
          </p:cNvCxnSpPr>
          <p:nvPr/>
        </p:nvCxnSpPr>
        <p:spPr bwMode="auto">
          <a:xfrm>
            <a:off x="3873992" y="2204452"/>
            <a:ext cx="2054632" cy="2211710"/>
          </a:xfrm>
          <a:prstGeom prst="curvedConnector3">
            <a:avLst/>
          </a:prstGeom>
          <a:solidFill>
            <a:schemeClr val="accent1"/>
          </a:solidFill>
          <a:ln w="9525" cap="flat" cmpd="sng" algn="ctr">
            <a:solidFill>
              <a:schemeClr val="tx1"/>
            </a:solidFill>
            <a:prstDash val="solid"/>
            <a:round/>
            <a:headEnd type="none" w="med" len="med"/>
            <a:tailEnd type="triangle"/>
          </a:ln>
        </p:spPr>
      </p:cxnSp>
      <p:pic>
        <p:nvPicPr>
          <p:cNvPr id="2054" name="Picture 6">
            <a:extLst>
              <a:ext uri="{FF2B5EF4-FFF2-40B4-BE49-F238E27FC236}">
                <a16:creationId xmlns:a16="http://schemas.microsoft.com/office/drawing/2014/main" id="{8AE13552-9BE1-784C-A4FD-26CEDC14D8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28624" y="3665956"/>
            <a:ext cx="1864272" cy="1384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4411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par>
                                <p:cTn id="13" presetID="3" presetClass="entr" presetSubtype="10" fill="hold" nodeType="withEffect">
                                  <p:stCondLst>
                                    <p:cond delay="0"/>
                                  </p:stCondLst>
                                  <p:childTnLst>
                                    <p:set>
                                      <p:cBhvr>
                                        <p:cTn id="14" dur="1" fill="hold">
                                          <p:stCondLst>
                                            <p:cond delay="0"/>
                                          </p:stCondLst>
                                        </p:cTn>
                                        <p:tgtEl>
                                          <p:spTgt spid="2050"/>
                                        </p:tgtEl>
                                        <p:attrNameLst>
                                          <p:attrName>style.visibility</p:attrName>
                                        </p:attrNameLst>
                                      </p:cBhvr>
                                      <p:to>
                                        <p:strVal val="visible"/>
                                      </p:to>
                                    </p:set>
                                    <p:animEffect transition="in" filter="blinds(horizontal)">
                                      <p:cBhvr>
                                        <p:cTn id="15" dur="500"/>
                                        <p:tgtEl>
                                          <p:spTgt spid="2050"/>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linds(horizontal)">
                                      <p:cBhvr>
                                        <p:cTn id="20" dur="500"/>
                                        <p:tgtEl>
                                          <p:spTgt spid="6"/>
                                        </p:tgtEl>
                                      </p:cBhvr>
                                    </p:animEffect>
                                  </p:childTnLst>
                                </p:cTn>
                              </p:par>
                              <p:par>
                                <p:cTn id="21" presetID="3" presetClass="entr" presetSubtype="1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blinds(horizontal)">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blinds(horizontal)">
                                      <p:cBhvr>
                                        <p:cTn id="28" dur="500"/>
                                        <p:tgtEl>
                                          <p:spTgt spid="14"/>
                                        </p:tgtEl>
                                      </p:cBhvr>
                                    </p:animEffect>
                                  </p:childTnLst>
                                </p:cTn>
                              </p:par>
                              <p:par>
                                <p:cTn id="29" presetID="3" presetClass="entr" presetSubtype="10" fill="hold" nodeType="withEffect">
                                  <p:stCondLst>
                                    <p:cond delay="0"/>
                                  </p:stCondLst>
                                  <p:childTnLst>
                                    <p:set>
                                      <p:cBhvr>
                                        <p:cTn id="30" dur="1" fill="hold">
                                          <p:stCondLst>
                                            <p:cond delay="0"/>
                                          </p:stCondLst>
                                        </p:cTn>
                                        <p:tgtEl>
                                          <p:spTgt spid="2054"/>
                                        </p:tgtEl>
                                        <p:attrNameLst>
                                          <p:attrName>style.visibility</p:attrName>
                                        </p:attrNameLst>
                                      </p:cBhvr>
                                      <p:to>
                                        <p:strVal val="visible"/>
                                      </p:to>
                                    </p:set>
                                    <p:animEffect transition="in" filter="blinds(horizontal)">
                                      <p:cBhvr>
                                        <p:cTn id="31" dur="500"/>
                                        <p:tgtEl>
                                          <p:spTgt spid="20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3386BCD-D337-804A-B76E-8A2DE674E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55787"/>
            <a:ext cx="9144000" cy="4328564"/>
          </a:xfrm>
          <a:prstGeom prst="rect">
            <a:avLst/>
          </a:prstGeom>
        </p:spPr>
      </p:pic>
      <p:sp>
        <p:nvSpPr>
          <p:cNvPr id="4" name="矩形 3">
            <a:extLst>
              <a:ext uri="{FF2B5EF4-FFF2-40B4-BE49-F238E27FC236}">
                <a16:creationId xmlns:a16="http://schemas.microsoft.com/office/drawing/2014/main" id="{2ACCD016-AD4E-D744-BF07-55D614CD25D5}"/>
              </a:ext>
            </a:extLst>
          </p:cNvPr>
          <p:cNvSpPr/>
          <p:nvPr/>
        </p:nvSpPr>
        <p:spPr>
          <a:xfrm>
            <a:off x="539552" y="371252"/>
            <a:ext cx="3877985"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分类是我们认识世界的基础</a:t>
            </a:r>
          </a:p>
        </p:txBody>
      </p:sp>
    </p:spTree>
    <p:extLst>
      <p:ext uri="{BB962C8B-B14F-4D97-AF65-F5344CB8AC3E}">
        <p14:creationId xmlns:p14="http://schemas.microsoft.com/office/powerpoint/2010/main" val="19413581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2ACCD016-AD4E-D744-BF07-55D614CD25D5}"/>
              </a:ext>
            </a:extLst>
          </p:cNvPr>
          <p:cNvSpPr/>
          <p:nvPr/>
        </p:nvSpPr>
        <p:spPr>
          <a:xfrm>
            <a:off x="539552" y="371252"/>
            <a:ext cx="3877985"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分类是我们认识世界的基础</a:t>
            </a:r>
          </a:p>
        </p:txBody>
      </p:sp>
      <p:sp>
        <p:nvSpPr>
          <p:cNvPr id="2" name="文本框 1">
            <a:extLst>
              <a:ext uri="{FF2B5EF4-FFF2-40B4-BE49-F238E27FC236}">
                <a16:creationId xmlns:a16="http://schemas.microsoft.com/office/drawing/2014/main" id="{729A3BEE-7692-9949-9B8C-28B2A56FD954}"/>
              </a:ext>
            </a:extLst>
          </p:cNvPr>
          <p:cNvSpPr txBox="1"/>
          <p:nvPr/>
        </p:nvSpPr>
        <p:spPr>
          <a:xfrm>
            <a:off x="611560" y="1419622"/>
            <a:ext cx="3262432" cy="1569660"/>
          </a:xfrm>
          <a:prstGeom prst="rect">
            <a:avLst/>
          </a:prstGeom>
          <a:noFill/>
        </p:spPr>
        <p:txBody>
          <a:bodyPr wrap="none" rtlCol="0">
            <a:spAutoFit/>
          </a:bodyPr>
          <a:lstStyle/>
          <a:p>
            <a:r>
              <a:rPr kumimoji="1" lang="zh-CN" altLang="en-US" dirty="0"/>
              <a:t>我今天看见</a:t>
            </a:r>
            <a:r>
              <a:rPr lang="zh-CN" altLang="en-US" dirty="0"/>
              <a:t>一只鸟</a:t>
            </a:r>
            <a:r>
              <a:rPr kumimoji="1" lang="zh-CN" altLang="en-US" dirty="0"/>
              <a:t>：</a:t>
            </a:r>
            <a:endParaRPr kumimoji="1" lang="en-US" altLang="zh-CN" dirty="0"/>
          </a:p>
          <a:p>
            <a:pPr marL="800100" lvl="1" indent="-342900">
              <a:buFont typeface="Wingdings" pitchFamily="2" charset="2"/>
              <a:buChar char="l"/>
            </a:pPr>
            <a:r>
              <a:rPr lang="zh-CN" altLang="en-US" dirty="0"/>
              <a:t>全身毛绒绒的；</a:t>
            </a:r>
            <a:endParaRPr lang="en-US" altLang="zh-CN" dirty="0"/>
          </a:p>
          <a:p>
            <a:pPr marL="800100" lvl="1" indent="-342900">
              <a:buFont typeface="Wingdings" pitchFamily="2" charset="2"/>
              <a:buChar char="l"/>
            </a:pPr>
            <a:r>
              <a:rPr kumimoji="1" lang="zh-CN" altLang="en-US" dirty="0"/>
              <a:t>有两条腿；</a:t>
            </a:r>
            <a:endParaRPr kumimoji="1" lang="en-US" altLang="zh-CN" dirty="0"/>
          </a:p>
          <a:p>
            <a:pPr marL="800100" lvl="1" indent="-342900">
              <a:buFont typeface="Wingdings" pitchFamily="2" charset="2"/>
              <a:buChar char="l"/>
            </a:pPr>
            <a:r>
              <a:rPr lang="zh-CN" altLang="en-US" dirty="0"/>
              <a:t>白色的；</a:t>
            </a:r>
            <a:endParaRPr kumimoji="1" lang="zh-CN" altLang="en-US" dirty="0"/>
          </a:p>
        </p:txBody>
      </p:sp>
      <p:pic>
        <p:nvPicPr>
          <p:cNvPr id="2050" name="Picture 2" descr="盘点人工培育的二十大纯白色鸟类">
            <a:extLst>
              <a:ext uri="{FF2B5EF4-FFF2-40B4-BE49-F238E27FC236}">
                <a16:creationId xmlns:a16="http://schemas.microsoft.com/office/drawing/2014/main" id="{1DA3F936-393C-3547-8C45-9E0025BAB0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0688" y="483518"/>
            <a:ext cx="1872208" cy="1402245"/>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a:extLst>
              <a:ext uri="{FF2B5EF4-FFF2-40B4-BE49-F238E27FC236}">
                <a16:creationId xmlns:a16="http://schemas.microsoft.com/office/drawing/2014/main" id="{F28E5913-7B83-3D40-9AD5-0C0AD86BF6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0688" y="2075868"/>
            <a:ext cx="1872208" cy="1399982"/>
          </a:xfrm>
          <a:prstGeom prst="rect">
            <a:avLst/>
          </a:prstGeom>
        </p:spPr>
      </p:pic>
      <p:cxnSp>
        <p:nvCxnSpPr>
          <p:cNvPr id="10" name="曲线连接符 9">
            <a:extLst>
              <a:ext uri="{FF2B5EF4-FFF2-40B4-BE49-F238E27FC236}">
                <a16:creationId xmlns:a16="http://schemas.microsoft.com/office/drawing/2014/main" id="{1F745579-2BCD-A947-8B88-52D0C30722AA}"/>
              </a:ext>
            </a:extLst>
          </p:cNvPr>
          <p:cNvCxnSpPr>
            <a:stCxn id="2" idx="3"/>
            <a:endCxn id="2050" idx="1"/>
          </p:cNvCxnSpPr>
          <p:nvPr/>
        </p:nvCxnSpPr>
        <p:spPr bwMode="auto">
          <a:xfrm flipV="1">
            <a:off x="3873992" y="1184641"/>
            <a:ext cx="2046696" cy="1019811"/>
          </a:xfrm>
          <a:prstGeom prst="curvedConnector3">
            <a:avLst/>
          </a:prstGeom>
          <a:solidFill>
            <a:schemeClr val="accent1"/>
          </a:solidFill>
          <a:ln w="9525" cap="flat" cmpd="sng" algn="ctr">
            <a:solidFill>
              <a:schemeClr val="tx1"/>
            </a:solidFill>
            <a:prstDash val="solid"/>
            <a:round/>
            <a:headEnd type="none" w="med" len="med"/>
            <a:tailEnd type="triangle"/>
          </a:ln>
        </p:spPr>
      </p:cxnSp>
      <p:cxnSp>
        <p:nvCxnSpPr>
          <p:cNvPr id="12" name="曲线连接符 11">
            <a:extLst>
              <a:ext uri="{FF2B5EF4-FFF2-40B4-BE49-F238E27FC236}">
                <a16:creationId xmlns:a16="http://schemas.microsoft.com/office/drawing/2014/main" id="{1EE6A751-AD79-F74A-9215-4E66CA782700}"/>
              </a:ext>
            </a:extLst>
          </p:cNvPr>
          <p:cNvCxnSpPr>
            <a:stCxn id="2" idx="3"/>
            <a:endCxn id="6" idx="1"/>
          </p:cNvCxnSpPr>
          <p:nvPr/>
        </p:nvCxnSpPr>
        <p:spPr bwMode="auto">
          <a:xfrm>
            <a:off x="3873992" y="2204452"/>
            <a:ext cx="2046696" cy="571407"/>
          </a:xfrm>
          <a:prstGeom prst="curvedConnector3">
            <a:avLst/>
          </a:prstGeom>
          <a:solidFill>
            <a:schemeClr val="accent1"/>
          </a:solidFill>
          <a:ln w="9525" cap="flat" cmpd="sng" algn="ctr">
            <a:solidFill>
              <a:schemeClr val="tx1"/>
            </a:solidFill>
            <a:prstDash val="solid"/>
            <a:round/>
            <a:headEnd type="none" w="med" len="med"/>
            <a:tailEnd type="triangle"/>
          </a:ln>
        </p:spPr>
      </p:cxnSp>
      <p:cxnSp>
        <p:nvCxnSpPr>
          <p:cNvPr id="14" name="曲线连接符 13">
            <a:extLst>
              <a:ext uri="{FF2B5EF4-FFF2-40B4-BE49-F238E27FC236}">
                <a16:creationId xmlns:a16="http://schemas.microsoft.com/office/drawing/2014/main" id="{F0C4F3EE-48A4-BE49-A546-3A9A3A931E4A}"/>
              </a:ext>
            </a:extLst>
          </p:cNvPr>
          <p:cNvCxnSpPr>
            <a:stCxn id="2" idx="3"/>
          </p:cNvCxnSpPr>
          <p:nvPr/>
        </p:nvCxnSpPr>
        <p:spPr bwMode="auto">
          <a:xfrm>
            <a:off x="3873992" y="2204452"/>
            <a:ext cx="2054632" cy="2211710"/>
          </a:xfrm>
          <a:prstGeom prst="curvedConnector3">
            <a:avLst/>
          </a:prstGeom>
          <a:solidFill>
            <a:schemeClr val="accent1"/>
          </a:solidFill>
          <a:ln w="9525" cap="flat" cmpd="sng" algn="ctr">
            <a:solidFill>
              <a:schemeClr val="tx1"/>
            </a:solidFill>
            <a:prstDash val="solid"/>
            <a:round/>
            <a:headEnd type="none" w="med" len="med"/>
            <a:tailEnd type="triangle"/>
          </a:ln>
        </p:spPr>
      </p:cxnSp>
      <p:pic>
        <p:nvPicPr>
          <p:cNvPr id="2054" name="Picture 6">
            <a:extLst>
              <a:ext uri="{FF2B5EF4-FFF2-40B4-BE49-F238E27FC236}">
                <a16:creationId xmlns:a16="http://schemas.microsoft.com/office/drawing/2014/main" id="{8AE13552-9BE1-784C-A4FD-26CEDC14D8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28624" y="3665956"/>
            <a:ext cx="1864272" cy="1384380"/>
          </a:xfrm>
          <a:prstGeom prst="rect">
            <a:avLst/>
          </a:prstGeom>
          <a:noFill/>
          <a:extLst>
            <a:ext uri="{909E8E84-426E-40DD-AFC4-6F175D3DCCD1}">
              <a14:hiddenFill xmlns:a14="http://schemas.microsoft.com/office/drawing/2010/main">
                <a:solidFill>
                  <a:srgbClr val="FFFFFF"/>
                </a:solidFill>
              </a14:hiddenFill>
            </a:ext>
          </a:extLst>
        </p:spPr>
      </p:pic>
      <p:pic>
        <p:nvPicPr>
          <p:cNvPr id="5" name="图形 4" descr="关闭">
            <a:extLst>
              <a:ext uri="{FF2B5EF4-FFF2-40B4-BE49-F238E27FC236}">
                <a16:creationId xmlns:a16="http://schemas.microsoft.com/office/drawing/2014/main" id="{3CE68AC1-9768-FF4A-B9A9-239D3FEF9CD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6584" y="2204452"/>
            <a:ext cx="914400" cy="914400"/>
          </a:xfrm>
          <a:prstGeom prst="rect">
            <a:avLst/>
          </a:prstGeom>
        </p:spPr>
      </p:pic>
      <p:pic>
        <p:nvPicPr>
          <p:cNvPr id="13" name="图形 12" descr="关闭">
            <a:extLst>
              <a:ext uri="{FF2B5EF4-FFF2-40B4-BE49-F238E27FC236}">
                <a16:creationId xmlns:a16="http://schemas.microsoft.com/office/drawing/2014/main" id="{57BE411B-B9FE-A441-8441-0C494D7DC90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84368" y="3958962"/>
            <a:ext cx="914400" cy="914400"/>
          </a:xfrm>
          <a:prstGeom prst="rect">
            <a:avLst/>
          </a:prstGeom>
        </p:spPr>
      </p:pic>
    </p:spTree>
    <p:extLst>
      <p:ext uri="{BB962C8B-B14F-4D97-AF65-F5344CB8AC3E}">
        <p14:creationId xmlns:p14="http://schemas.microsoft.com/office/powerpoint/2010/main" val="3006882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19D83FD-7A66-1D46-839F-9556EB5A42AD}"/>
              </a:ext>
            </a:extLst>
          </p:cNvPr>
          <p:cNvPicPr>
            <a:picLocks noChangeAspect="1"/>
          </p:cNvPicPr>
          <p:nvPr/>
        </p:nvPicPr>
        <p:blipFill>
          <a:blip r:embed="rId2"/>
          <a:stretch>
            <a:fillRect/>
          </a:stretch>
        </p:blipFill>
        <p:spPr>
          <a:xfrm>
            <a:off x="4283968" y="1311036"/>
            <a:ext cx="4634589" cy="3435846"/>
          </a:xfrm>
          <a:prstGeom prst="rect">
            <a:avLst/>
          </a:prstGeom>
        </p:spPr>
      </p:pic>
      <p:sp>
        <p:nvSpPr>
          <p:cNvPr id="5" name="矩形 4">
            <a:extLst>
              <a:ext uri="{FF2B5EF4-FFF2-40B4-BE49-F238E27FC236}">
                <a16:creationId xmlns:a16="http://schemas.microsoft.com/office/drawing/2014/main" id="{4C58EAD3-0987-D54E-A065-69A12D2D8BA4}"/>
              </a:ext>
            </a:extLst>
          </p:cNvPr>
          <p:cNvSpPr/>
          <p:nvPr/>
        </p:nvSpPr>
        <p:spPr>
          <a:xfrm>
            <a:off x="395536" y="432048"/>
            <a:ext cx="4437433"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对象（</a:t>
            </a:r>
            <a:r>
              <a:rPr lang="en-US" altLang="zh-CN" b="1" kern="0" dirty="0">
                <a:solidFill>
                  <a:schemeClr val="accent2"/>
                </a:solidFill>
                <a:latin typeface="微软雅黑" panose="020B0503020204020204" pitchFamily="34" charset="-122"/>
                <a:ea typeface="微软雅黑" panose="020B0503020204020204" pitchFamily="34" charset="-122"/>
              </a:rPr>
              <a:t>object</a:t>
            </a:r>
            <a:r>
              <a:rPr lang="zh-CN" altLang="en-US" b="1" kern="0" dirty="0">
                <a:solidFill>
                  <a:schemeClr val="accent2"/>
                </a:solidFill>
                <a:latin typeface="微软雅黑" panose="020B0503020204020204" pitchFamily="34" charset="-122"/>
                <a:ea typeface="微软雅黑" panose="020B0503020204020204" pitchFamily="34" charset="-122"/>
              </a:rPr>
              <a:t>）与 类（</a:t>
            </a:r>
            <a:r>
              <a:rPr lang="en-US" altLang="zh-CN" b="1" kern="0" dirty="0">
                <a:solidFill>
                  <a:schemeClr val="accent2"/>
                </a:solidFill>
                <a:latin typeface="微软雅黑" panose="020B0503020204020204" pitchFamily="34" charset="-122"/>
                <a:ea typeface="微软雅黑" panose="020B0503020204020204" pitchFamily="34" charset="-122"/>
              </a:rPr>
              <a:t>class</a:t>
            </a:r>
            <a:r>
              <a:rPr lang="zh-CN" altLang="en-US" b="1" kern="0" dirty="0">
                <a:solidFill>
                  <a:schemeClr val="accent2"/>
                </a:solidFill>
                <a:latin typeface="微软雅黑" panose="020B0503020204020204" pitchFamily="34" charset="-122"/>
                <a:ea typeface="微软雅黑" panose="020B0503020204020204" pitchFamily="34" charset="-122"/>
              </a:rPr>
              <a:t>）</a:t>
            </a:r>
          </a:p>
        </p:txBody>
      </p:sp>
      <p:sp>
        <p:nvSpPr>
          <p:cNvPr id="6" name="文本框 5">
            <a:extLst>
              <a:ext uri="{FF2B5EF4-FFF2-40B4-BE49-F238E27FC236}">
                <a16:creationId xmlns:a16="http://schemas.microsoft.com/office/drawing/2014/main" id="{5603DC0C-2741-2848-A3C6-3CBA4AEBA6F8}"/>
              </a:ext>
            </a:extLst>
          </p:cNvPr>
          <p:cNvSpPr txBox="1"/>
          <p:nvPr/>
        </p:nvSpPr>
        <p:spPr>
          <a:xfrm>
            <a:off x="369459" y="1060157"/>
            <a:ext cx="3338445" cy="4031873"/>
          </a:xfrm>
          <a:prstGeom prst="rect">
            <a:avLst/>
          </a:prstGeom>
          <a:noFill/>
        </p:spPr>
        <p:txBody>
          <a:bodyPr wrap="square" rtlCol="0">
            <a:spAutoFit/>
          </a:bodyPr>
          <a:lstStyle/>
          <a:p>
            <a:r>
              <a:rPr lang="zh-CN" altLang="en-US" sz="1600" b="1" dirty="0"/>
              <a:t>对象</a:t>
            </a:r>
            <a:r>
              <a:rPr lang="en-US" altLang="zh-CN" sz="1600" b="1" dirty="0"/>
              <a:t>(object)</a:t>
            </a:r>
            <a:r>
              <a:rPr lang="zh-CN" altLang="en-US" sz="1600" dirty="0"/>
              <a:t>：</a:t>
            </a:r>
            <a:endParaRPr lang="en-US" altLang="zh-CN" sz="1600" dirty="0"/>
          </a:p>
          <a:p>
            <a:r>
              <a:rPr lang="zh-CN" altLang="en-US" sz="1600" dirty="0"/>
              <a:t>     具体存在的实体，本身就在那里。</a:t>
            </a:r>
            <a:endParaRPr lang="en-US" altLang="zh-CN" sz="1600" dirty="0"/>
          </a:p>
          <a:p>
            <a:endParaRPr kumimoji="1" lang="en-US" altLang="zh-CN" sz="1600" dirty="0"/>
          </a:p>
          <a:p>
            <a:r>
              <a:rPr lang="zh-CN" altLang="en-US" sz="1600" b="1" dirty="0"/>
              <a:t>类（</a:t>
            </a:r>
            <a:r>
              <a:rPr lang="en-US" altLang="zh-CN" sz="1600" b="1" dirty="0"/>
              <a:t>class</a:t>
            </a:r>
            <a:r>
              <a:rPr lang="zh-CN" altLang="en-US" sz="1600" b="1" dirty="0"/>
              <a:t>）</a:t>
            </a:r>
            <a:r>
              <a:rPr lang="zh-CN" altLang="en-US" sz="1600" dirty="0"/>
              <a:t>：</a:t>
            </a:r>
            <a:endParaRPr lang="en-US" altLang="zh-CN" sz="1600" dirty="0"/>
          </a:p>
          <a:p>
            <a:r>
              <a:rPr lang="zh-CN" altLang="en-US" sz="1600" dirty="0"/>
              <a:t>     抽象的描述</a:t>
            </a:r>
            <a:r>
              <a:rPr lang="en-US" altLang="zh-CN" sz="1600" dirty="0"/>
              <a:t>, </a:t>
            </a:r>
            <a:r>
              <a:rPr lang="zh-CN" altLang="en-US" sz="1600" dirty="0"/>
              <a:t>人类为了认识世界建立起来的、对相同类型对象的概念抽象。</a:t>
            </a:r>
            <a:endParaRPr lang="en-US" altLang="zh-CN" sz="1600" dirty="0"/>
          </a:p>
          <a:p>
            <a:endParaRPr kumimoji="1" lang="en-US" altLang="zh-CN" sz="1600" dirty="0"/>
          </a:p>
          <a:p>
            <a:r>
              <a:rPr lang="zh-CN" altLang="en-US" sz="1600" b="1" dirty="0"/>
              <a:t>鸟类（</a:t>
            </a:r>
            <a:r>
              <a:rPr lang="en-US" altLang="zh-CN" sz="1600" b="1" dirty="0"/>
              <a:t>class</a:t>
            </a:r>
            <a:r>
              <a:rPr lang="zh-CN" altLang="en-US" sz="1600" b="1" dirty="0"/>
              <a:t>）</a:t>
            </a:r>
            <a:r>
              <a:rPr lang="zh-CN" altLang="en-US" sz="1600" dirty="0"/>
              <a:t>：</a:t>
            </a:r>
            <a:endParaRPr lang="en-US" altLang="zh-CN" sz="1600" dirty="0"/>
          </a:p>
          <a:p>
            <a:r>
              <a:rPr kumimoji="1" lang="zh-CN" altLang="en-US" sz="1600" dirty="0"/>
              <a:t>     有羽毛，</a:t>
            </a:r>
            <a:endParaRPr kumimoji="1" lang="en-US" altLang="zh-CN" sz="1600" dirty="0"/>
          </a:p>
          <a:p>
            <a:r>
              <a:rPr lang="zh-CN" altLang="en-US" sz="1600" dirty="0"/>
              <a:t>     羽毛有颜色，</a:t>
            </a:r>
            <a:endParaRPr kumimoji="1" lang="en-US" altLang="zh-CN" sz="1600" dirty="0"/>
          </a:p>
          <a:p>
            <a:r>
              <a:rPr lang="zh-CN" altLang="en-US" sz="1600" dirty="0"/>
              <a:t>      一对翅膀，</a:t>
            </a:r>
            <a:endParaRPr lang="en-US" altLang="zh-CN" sz="1600" dirty="0"/>
          </a:p>
          <a:p>
            <a:r>
              <a:rPr kumimoji="1" lang="zh-CN" altLang="en-US" sz="1600" dirty="0"/>
              <a:t>     一双爪子，</a:t>
            </a:r>
            <a:endParaRPr kumimoji="1" lang="en-US" altLang="zh-CN" sz="1600" dirty="0"/>
          </a:p>
          <a:p>
            <a:r>
              <a:rPr lang="zh-CN" altLang="en-US" sz="1600" dirty="0"/>
              <a:t>     飞行，</a:t>
            </a:r>
            <a:endParaRPr lang="en-US" altLang="zh-CN" sz="1600" dirty="0"/>
          </a:p>
          <a:p>
            <a:r>
              <a:rPr lang="zh-CN" altLang="en-US" sz="1600" dirty="0"/>
              <a:t>      鸣叫，</a:t>
            </a:r>
            <a:endParaRPr lang="en-US" altLang="zh-CN" sz="1600" dirty="0"/>
          </a:p>
          <a:p>
            <a:r>
              <a:rPr kumimoji="1" lang="en-US" altLang="zh-CN" sz="1600" dirty="0"/>
              <a:t>      ….</a:t>
            </a:r>
            <a:endParaRPr kumimoji="1" lang="zh-CN" altLang="en-US" sz="1600" dirty="0"/>
          </a:p>
        </p:txBody>
      </p:sp>
    </p:spTree>
    <p:extLst>
      <p:ext uri="{BB962C8B-B14F-4D97-AF65-F5344CB8AC3E}">
        <p14:creationId xmlns:p14="http://schemas.microsoft.com/office/powerpoint/2010/main" val="13826673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矩形 16"/>
          <p:cNvSpPr/>
          <p:nvPr/>
        </p:nvSpPr>
        <p:spPr>
          <a:xfrm>
            <a:off x="323528" y="474666"/>
            <a:ext cx="2646878"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面向对象程序设计</a:t>
            </a:r>
          </a:p>
        </p:txBody>
      </p:sp>
      <p:sp>
        <p:nvSpPr>
          <p:cNvPr id="14" name="文本框 13"/>
          <p:cNvSpPr txBox="1"/>
          <p:nvPr/>
        </p:nvSpPr>
        <p:spPr>
          <a:xfrm>
            <a:off x="827584" y="1231828"/>
            <a:ext cx="7992888" cy="3000821"/>
          </a:xfrm>
          <a:prstGeom prst="rect">
            <a:avLst/>
          </a:prstGeom>
          <a:noFill/>
        </p:spPr>
        <p:txBody>
          <a:bodyPr wrap="square" rtlCol="0">
            <a:spAutoFit/>
          </a:bodyPr>
          <a:lstStyle/>
          <a:p>
            <a:pPr>
              <a:lnSpc>
                <a:spcPct val="150000"/>
              </a:lnSpc>
            </a:pPr>
            <a:r>
              <a:rPr lang="zh-CN" altLang="en-US" sz="1800" dirty="0">
                <a:latin typeface="微软雅黑" panose="020B0503020204020204" pitchFamily="34" charset="-122"/>
                <a:ea typeface="微软雅黑" panose="020B0503020204020204" pitchFamily="34" charset="-122"/>
              </a:rPr>
              <a:t>面向对象程序设计（</a:t>
            </a:r>
            <a:r>
              <a:rPr lang="en-US" altLang="zh-CN" sz="1800" dirty="0">
                <a:solidFill>
                  <a:srgbClr val="FF0000"/>
                </a:solidFill>
                <a:latin typeface="微软雅黑" panose="020B0503020204020204" pitchFamily="34" charset="-122"/>
                <a:ea typeface="微软雅黑" panose="020B0503020204020204" pitchFamily="34" charset="-122"/>
              </a:rPr>
              <a:t>Object Oriented Programming</a:t>
            </a:r>
            <a:r>
              <a:rPr lang="zh-CN" altLang="en-US" sz="1800" dirty="0">
                <a:solidFill>
                  <a:srgbClr val="FF0000"/>
                </a:solidFill>
                <a:latin typeface="微软雅黑" panose="020B0503020204020204" pitchFamily="34" charset="-122"/>
                <a:ea typeface="微软雅黑" panose="020B0503020204020204" pitchFamily="34" charset="-122"/>
              </a:rPr>
              <a:t>，</a:t>
            </a:r>
            <a:r>
              <a:rPr lang="en-US" altLang="zh-CN" sz="1800" dirty="0">
                <a:solidFill>
                  <a:srgbClr val="FF0000"/>
                </a:solidFill>
                <a:latin typeface="微软雅黑" panose="020B0503020204020204" pitchFamily="34" charset="-122"/>
                <a:ea typeface="微软雅黑" panose="020B0503020204020204" pitchFamily="34" charset="-122"/>
              </a:rPr>
              <a:t>OOP</a:t>
            </a:r>
            <a:r>
              <a:rPr lang="zh-CN" altLang="en-US" sz="1800" dirty="0">
                <a:latin typeface="微软雅黑" panose="020B0503020204020204" pitchFamily="34" charset="-122"/>
                <a:ea typeface="微软雅黑" panose="020B0503020204020204" pitchFamily="34" charset="-122"/>
              </a:rPr>
              <a:t>）是</a:t>
            </a:r>
            <a:r>
              <a:rPr lang="zh-CN" altLang="en-US" sz="1800" dirty="0">
                <a:solidFill>
                  <a:schemeClr val="accent2"/>
                </a:solidFill>
                <a:latin typeface="微软雅黑" panose="020B0503020204020204" pitchFamily="34" charset="-122"/>
                <a:ea typeface="微软雅黑" panose="020B0503020204020204" pitchFamily="34" charset="-122"/>
              </a:rPr>
              <a:t>一种程序设计的思想</a:t>
            </a:r>
            <a:r>
              <a:rPr lang="zh-CN" altLang="en-US" sz="1800" dirty="0">
                <a:latin typeface="微软雅黑" panose="020B0503020204020204" pitchFamily="34" charset="-122"/>
                <a:ea typeface="微软雅黑" panose="020B0503020204020204" pitchFamily="34" charset="-122"/>
              </a:rPr>
              <a:t>，是一种运用对象、类、继承、封装、聚合、关联、消息和多态等概念来构造软件系统的开发方法。</a:t>
            </a:r>
            <a:endParaRPr lang="en-US" altLang="zh-CN" sz="1800" dirty="0">
              <a:latin typeface="微软雅黑" panose="020B0503020204020204" pitchFamily="34" charset="-122"/>
              <a:ea typeface="微软雅黑" panose="020B0503020204020204" pitchFamily="34" charset="-122"/>
            </a:endParaRPr>
          </a:p>
          <a:p>
            <a:pPr>
              <a:lnSpc>
                <a:spcPct val="150000"/>
              </a:lnSpc>
            </a:pPr>
            <a:endParaRPr lang="en-US" altLang="zh-CN" sz="1800" dirty="0">
              <a:latin typeface="微软雅黑" panose="020B0503020204020204" pitchFamily="34" charset="-122"/>
              <a:ea typeface="微软雅黑" panose="020B0503020204020204" pitchFamily="34" charset="-122"/>
            </a:endParaRPr>
          </a:p>
          <a:p>
            <a:pPr>
              <a:lnSpc>
                <a:spcPct val="150000"/>
              </a:lnSpc>
            </a:pPr>
            <a:r>
              <a:rPr lang="zh-CN" altLang="en-US" sz="1800" dirty="0">
                <a:latin typeface="微软雅黑" panose="020B0503020204020204" pitchFamily="34" charset="-122"/>
                <a:ea typeface="微软雅黑" panose="020B0503020204020204" pitchFamily="34" charset="-122"/>
              </a:rPr>
              <a:t>其基本思想包括两个方面：</a:t>
            </a:r>
            <a:endParaRPr lang="en-US" altLang="zh-CN" sz="1800" dirty="0">
              <a:latin typeface="微软雅黑" panose="020B0503020204020204" pitchFamily="34" charset="-122"/>
              <a:ea typeface="微软雅黑" panose="020B0503020204020204" pitchFamily="34" charset="-122"/>
            </a:endParaRPr>
          </a:p>
          <a:p>
            <a:pPr>
              <a:lnSpc>
                <a:spcPct val="150000"/>
              </a:lnSpc>
            </a:pPr>
            <a:r>
              <a:rPr lang="en-US" altLang="zh-CN" sz="1800" dirty="0">
                <a:latin typeface="微软雅黑" panose="020B0503020204020204" pitchFamily="34" charset="-122"/>
                <a:ea typeface="微软雅黑" panose="020B0503020204020204" pitchFamily="34" charset="-122"/>
              </a:rPr>
              <a:t>1</a:t>
            </a:r>
            <a:r>
              <a:rPr lang="zh-CN" altLang="en-US" sz="1800" dirty="0">
                <a:latin typeface="微软雅黑" panose="020B0503020204020204" pitchFamily="34" charset="-122"/>
                <a:ea typeface="微软雅黑" panose="020B0503020204020204" pitchFamily="34" charset="-122"/>
              </a:rPr>
              <a:t>）强调从现实世界中客观存在的事物（即对象）出发来构造软件系统；</a:t>
            </a:r>
            <a:endParaRPr lang="en-US" altLang="zh-CN" sz="1800" dirty="0">
              <a:latin typeface="微软雅黑" panose="020B0503020204020204" pitchFamily="34" charset="-122"/>
              <a:ea typeface="微软雅黑" panose="020B0503020204020204" pitchFamily="34" charset="-122"/>
            </a:endParaRPr>
          </a:p>
          <a:p>
            <a:pPr>
              <a:lnSpc>
                <a:spcPct val="150000"/>
              </a:lnSpc>
            </a:pPr>
            <a:r>
              <a:rPr lang="en-US" altLang="zh-CN" sz="1800" dirty="0">
                <a:latin typeface="微软雅黑" panose="020B0503020204020204" pitchFamily="34" charset="-122"/>
                <a:ea typeface="微软雅黑" panose="020B0503020204020204" pitchFamily="34" charset="-122"/>
              </a:rPr>
              <a:t>2</a:t>
            </a:r>
            <a:r>
              <a:rPr lang="zh-CN" altLang="en-US" sz="1800" dirty="0">
                <a:latin typeface="微软雅黑" panose="020B0503020204020204" pitchFamily="34" charset="-122"/>
                <a:ea typeface="微软雅黑" panose="020B0503020204020204" pitchFamily="34" charset="-122"/>
              </a:rPr>
              <a:t>）在系统构造中尽可能运用人类的自然思维方式。</a:t>
            </a:r>
          </a:p>
        </p:txBody>
      </p:sp>
    </p:spTree>
    <p:extLst>
      <p:ext uri="{BB962C8B-B14F-4D97-AF65-F5344CB8AC3E}">
        <p14:creationId xmlns:p14="http://schemas.microsoft.com/office/powerpoint/2010/main" val="2696387545"/>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a:off x="497239" y="496343"/>
            <a:ext cx="3558988" cy="369332"/>
          </a:xfrm>
          <a:prstGeom prst="rect">
            <a:avLst/>
          </a:prstGeom>
        </p:spPr>
        <p:txBody>
          <a:bodyPr wrap="square">
            <a:spAutoFit/>
          </a:bodyPr>
          <a:lstStyle/>
          <a:p>
            <a:pPr eaLnBrk="1" hangingPunct="1"/>
            <a:r>
              <a:rPr lang="zh-CN" altLang="en-US" sz="1800" b="1" kern="0" dirty="0">
                <a:solidFill>
                  <a:schemeClr val="accent2"/>
                </a:solidFill>
                <a:latin typeface="微软雅黑" panose="020B0503020204020204" pitchFamily="34" charset="-122"/>
                <a:ea typeface="微软雅黑" panose="020B0503020204020204" pitchFamily="34" charset="-122"/>
              </a:rPr>
              <a:t>面向对象程序设计常用术语</a:t>
            </a:r>
          </a:p>
        </p:txBody>
      </p:sp>
      <p:sp>
        <p:nvSpPr>
          <p:cNvPr id="67" name="Freeform 6"/>
          <p:cNvSpPr/>
          <p:nvPr/>
        </p:nvSpPr>
        <p:spPr bwMode="auto">
          <a:xfrm>
            <a:off x="5508104" y="865675"/>
            <a:ext cx="2659912" cy="1101868"/>
          </a:xfrm>
          <a:custGeom>
            <a:avLst/>
            <a:gdLst>
              <a:gd name="T0" fmla="*/ 1788 w 1788"/>
              <a:gd name="T1" fmla="*/ 594 h 594"/>
              <a:gd name="T2" fmla="*/ 1788 w 1788"/>
              <a:gd name="T3" fmla="*/ 0 h 594"/>
              <a:gd name="T4" fmla="*/ 282 w 1788"/>
              <a:gd name="T5" fmla="*/ 0 h 594"/>
              <a:gd name="T6" fmla="*/ 0 w 1788"/>
              <a:gd name="T7" fmla="*/ 594 h 594"/>
              <a:gd name="T8" fmla="*/ 1788 w 1788"/>
              <a:gd name="T9" fmla="*/ 594 h 594"/>
            </a:gdLst>
            <a:ahLst/>
            <a:cxnLst>
              <a:cxn ang="0">
                <a:pos x="T0" y="T1"/>
              </a:cxn>
              <a:cxn ang="0">
                <a:pos x="T2" y="T3"/>
              </a:cxn>
              <a:cxn ang="0">
                <a:pos x="T4" y="T5"/>
              </a:cxn>
              <a:cxn ang="0">
                <a:pos x="T6" y="T7"/>
              </a:cxn>
              <a:cxn ang="0">
                <a:pos x="T8" y="T9"/>
              </a:cxn>
            </a:cxnLst>
            <a:rect l="0" t="0" r="r" b="b"/>
            <a:pathLst>
              <a:path w="1788" h="594">
                <a:moveTo>
                  <a:pt x="1788" y="594"/>
                </a:moveTo>
                <a:lnTo>
                  <a:pt x="1788" y="0"/>
                </a:lnTo>
                <a:lnTo>
                  <a:pt x="282" y="0"/>
                </a:lnTo>
                <a:lnTo>
                  <a:pt x="0" y="594"/>
                </a:lnTo>
                <a:lnTo>
                  <a:pt x="1788" y="594"/>
                </a:ln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p>
            <a:r>
              <a:rPr lang="zh-CN" altLang="en-US" sz="1200" b="1" dirty="0">
                <a:solidFill>
                  <a:srgbClr val="FF0000"/>
                </a:solidFill>
                <a:latin typeface="微软雅黑" panose="020B0503020204020204" pitchFamily="34" charset="-122"/>
                <a:ea typeface="微软雅黑" panose="020B0503020204020204" pitchFamily="34" charset="-122"/>
              </a:rPr>
              <a:t>       类</a:t>
            </a:r>
            <a:r>
              <a:rPr lang="zh-CN" altLang="zh-CN" sz="1200" dirty="0">
                <a:solidFill>
                  <a:schemeClr val="accent2"/>
                </a:solidFill>
                <a:latin typeface="微软雅黑" panose="020B0503020204020204" pitchFamily="34" charset="-122"/>
                <a:ea typeface="微软雅黑" panose="020B0503020204020204" pitchFamily="34" charset="-122"/>
              </a:rPr>
              <a:t>（</a:t>
            </a:r>
            <a:r>
              <a:rPr lang="en-US" altLang="zh-CN" sz="1200" dirty="0">
                <a:solidFill>
                  <a:schemeClr val="accent2"/>
                </a:solidFill>
                <a:latin typeface="微软雅黑" panose="020B0503020204020204" pitchFamily="34" charset="-122"/>
                <a:ea typeface="微软雅黑" panose="020B0503020204020204" pitchFamily="34" charset="-122"/>
              </a:rPr>
              <a:t>class</a:t>
            </a:r>
            <a:r>
              <a:rPr lang="zh-CN" altLang="zh-CN" sz="1200" dirty="0">
                <a:solidFill>
                  <a:schemeClr val="accent2"/>
                </a:solidFill>
                <a:latin typeface="微软雅黑" panose="020B0503020204020204" pitchFamily="34" charset="-122"/>
                <a:ea typeface="微软雅黑" panose="020B0503020204020204" pitchFamily="34" charset="-122"/>
              </a:rPr>
              <a:t>）</a:t>
            </a:r>
            <a:r>
              <a:rPr lang="zh-CN" altLang="en-US" sz="1200" dirty="0">
                <a:solidFill>
                  <a:schemeClr val="accent2"/>
                </a:solidFill>
                <a:latin typeface="微软雅黑" panose="020B0503020204020204" pitchFamily="34" charset="-122"/>
                <a:ea typeface="微软雅黑" panose="020B0503020204020204" pitchFamily="34" charset="-122"/>
              </a:rPr>
              <a:t>：</a:t>
            </a:r>
            <a:r>
              <a:rPr lang="zh-CN" altLang="zh-CN" sz="1200" dirty="0">
                <a:latin typeface="微软雅黑" panose="020B0503020204020204" pitchFamily="34" charset="-122"/>
                <a:ea typeface="微软雅黑" panose="020B0503020204020204" pitchFamily="34" charset="-122"/>
              </a:rPr>
              <a:t>是具有相</a:t>
            </a:r>
            <a:r>
              <a:rPr lang="zh-CN" altLang="en-US" sz="1200" dirty="0">
                <a:latin typeface="微软雅黑" panose="020B0503020204020204" pitchFamily="34" charset="-122"/>
                <a:ea typeface="微软雅黑" panose="020B0503020204020204" pitchFamily="34" charset="-122"/>
              </a:rPr>
              <a:t>同属性</a:t>
            </a:r>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和操作的一组对象的集合，</a:t>
            </a:r>
            <a:endParaRPr lang="en-US" altLang="zh-CN" sz="1200" dirty="0">
              <a:latin typeface="微软雅黑" panose="020B0503020204020204" pitchFamily="34" charset="-122"/>
              <a:ea typeface="微软雅黑" panose="020B0503020204020204" pitchFamily="34" charset="-122"/>
            </a:endParaRPr>
          </a:p>
          <a:p>
            <a:r>
              <a:rPr lang="zh-CN" altLang="en-US" sz="1200" dirty="0">
                <a:latin typeface="微软雅黑" panose="020B0503020204020204" pitchFamily="34" charset="-122"/>
                <a:ea typeface="微软雅黑" panose="020B0503020204020204" pitchFamily="34" charset="-122"/>
              </a:rPr>
              <a:t>      它为属于该类的全部对象提供了</a:t>
            </a:r>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 统一的抽象描述，由一个类名、</a:t>
            </a:r>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一组属性和一组操作构成。</a:t>
            </a:r>
            <a:endParaRPr lang="en-US" altLang="zh-CN" sz="1200" dirty="0">
              <a:latin typeface="微软雅黑" panose="020B0503020204020204" pitchFamily="34" charset="-122"/>
              <a:ea typeface="微软雅黑" panose="020B0503020204020204" pitchFamily="34" charset="-122"/>
            </a:endParaRPr>
          </a:p>
        </p:txBody>
      </p:sp>
      <p:sp>
        <p:nvSpPr>
          <p:cNvPr id="68" name="Freeform 7"/>
          <p:cNvSpPr/>
          <p:nvPr/>
        </p:nvSpPr>
        <p:spPr bwMode="auto">
          <a:xfrm>
            <a:off x="5110963" y="2079940"/>
            <a:ext cx="3057053" cy="741829"/>
          </a:xfrm>
          <a:custGeom>
            <a:avLst/>
            <a:gdLst>
              <a:gd name="T0" fmla="*/ 2106 w 2106"/>
              <a:gd name="T1" fmla="*/ 594 h 594"/>
              <a:gd name="T2" fmla="*/ 2106 w 2106"/>
              <a:gd name="T3" fmla="*/ 0 h 594"/>
              <a:gd name="T4" fmla="*/ 276 w 2106"/>
              <a:gd name="T5" fmla="*/ 0 h 594"/>
              <a:gd name="T6" fmla="*/ 0 w 2106"/>
              <a:gd name="T7" fmla="*/ 594 h 594"/>
              <a:gd name="T8" fmla="*/ 2106 w 2106"/>
              <a:gd name="T9" fmla="*/ 594 h 594"/>
            </a:gdLst>
            <a:ahLst/>
            <a:cxnLst>
              <a:cxn ang="0">
                <a:pos x="T0" y="T1"/>
              </a:cxn>
              <a:cxn ang="0">
                <a:pos x="T2" y="T3"/>
              </a:cxn>
              <a:cxn ang="0">
                <a:pos x="T4" y="T5"/>
              </a:cxn>
              <a:cxn ang="0">
                <a:pos x="T6" y="T7"/>
              </a:cxn>
              <a:cxn ang="0">
                <a:pos x="T8" y="T9"/>
              </a:cxn>
            </a:cxnLst>
            <a:rect l="0" t="0" r="r" b="b"/>
            <a:pathLst>
              <a:path w="2106" h="594">
                <a:moveTo>
                  <a:pt x="2106" y="594"/>
                </a:moveTo>
                <a:lnTo>
                  <a:pt x="2106" y="0"/>
                </a:lnTo>
                <a:lnTo>
                  <a:pt x="276" y="0"/>
                </a:lnTo>
                <a:lnTo>
                  <a:pt x="0" y="594"/>
                </a:lnTo>
                <a:lnTo>
                  <a:pt x="2106" y="594"/>
                </a:ln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p>
            <a:r>
              <a:rPr lang="zh-CN" altLang="en-US" sz="1200" b="1" dirty="0">
                <a:solidFill>
                  <a:srgbClr val="FF0000"/>
                </a:solidFill>
                <a:latin typeface="微软雅黑" panose="020B0503020204020204" pitchFamily="34" charset="-122"/>
                <a:ea typeface="微软雅黑" panose="020B0503020204020204" pitchFamily="34" charset="-122"/>
              </a:rPr>
              <a:t>         封装：</a:t>
            </a:r>
            <a:r>
              <a:rPr lang="zh-CN" altLang="en-US" sz="1200" dirty="0">
                <a:latin typeface="微软雅黑" panose="020B0503020204020204" pitchFamily="34" charset="-122"/>
                <a:ea typeface="微软雅黑" panose="020B0503020204020204" pitchFamily="34" charset="-122"/>
              </a:rPr>
              <a:t>就是把对象的属性和操作结</a:t>
            </a:r>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合成一个独立的系统单位，并</a:t>
            </a:r>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尽可能隐藏对象的内部细节。</a:t>
            </a:r>
            <a:endParaRPr lang="en-US" altLang="zh-CN" sz="1200" dirty="0">
              <a:latin typeface="微软雅黑" panose="020B0503020204020204" pitchFamily="34" charset="-122"/>
              <a:ea typeface="微软雅黑" panose="020B0503020204020204" pitchFamily="34" charset="-122"/>
            </a:endParaRPr>
          </a:p>
        </p:txBody>
      </p:sp>
      <p:sp>
        <p:nvSpPr>
          <p:cNvPr id="69" name="Freeform 8"/>
          <p:cNvSpPr/>
          <p:nvPr/>
        </p:nvSpPr>
        <p:spPr bwMode="auto">
          <a:xfrm>
            <a:off x="5110964" y="2934166"/>
            <a:ext cx="3057053" cy="749321"/>
          </a:xfrm>
          <a:custGeom>
            <a:avLst/>
            <a:gdLst>
              <a:gd name="T0" fmla="*/ 2106 w 2106"/>
              <a:gd name="T1" fmla="*/ 600 h 600"/>
              <a:gd name="T2" fmla="*/ 2106 w 2106"/>
              <a:gd name="T3" fmla="*/ 0 h 600"/>
              <a:gd name="T4" fmla="*/ 0 w 2106"/>
              <a:gd name="T5" fmla="*/ 0 h 600"/>
              <a:gd name="T6" fmla="*/ 276 w 2106"/>
              <a:gd name="T7" fmla="*/ 600 h 600"/>
              <a:gd name="T8" fmla="*/ 2106 w 2106"/>
              <a:gd name="T9" fmla="*/ 600 h 600"/>
            </a:gdLst>
            <a:ahLst/>
            <a:cxnLst>
              <a:cxn ang="0">
                <a:pos x="T0" y="T1"/>
              </a:cxn>
              <a:cxn ang="0">
                <a:pos x="T2" y="T3"/>
              </a:cxn>
              <a:cxn ang="0">
                <a:pos x="T4" y="T5"/>
              </a:cxn>
              <a:cxn ang="0">
                <a:pos x="T6" y="T7"/>
              </a:cxn>
              <a:cxn ang="0">
                <a:pos x="T8" y="T9"/>
              </a:cxn>
            </a:cxnLst>
            <a:rect l="0" t="0" r="r" b="b"/>
            <a:pathLst>
              <a:path w="2106" h="600">
                <a:moveTo>
                  <a:pt x="2106" y="600"/>
                </a:moveTo>
                <a:lnTo>
                  <a:pt x="2106" y="0"/>
                </a:lnTo>
                <a:lnTo>
                  <a:pt x="0" y="0"/>
                </a:lnTo>
                <a:lnTo>
                  <a:pt x="276" y="600"/>
                </a:lnTo>
                <a:lnTo>
                  <a:pt x="2106" y="600"/>
                </a:ln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p>
            <a:r>
              <a:rPr lang="zh-CN" altLang="en-US" sz="1200" b="1" dirty="0">
                <a:solidFill>
                  <a:srgbClr val="FF0000"/>
                </a:solidFill>
                <a:latin typeface="微软雅黑" panose="020B0503020204020204" pitchFamily="34" charset="-122"/>
                <a:ea typeface="微软雅黑" panose="020B0503020204020204" pitchFamily="34" charset="-122"/>
              </a:rPr>
              <a:t>    继承：</a:t>
            </a:r>
            <a:r>
              <a:rPr lang="zh-CN" altLang="en-US" sz="1200" dirty="0">
                <a:latin typeface="微软雅黑" panose="020B0503020204020204" pitchFamily="34" charset="-122"/>
                <a:ea typeface="微软雅黑" panose="020B0503020204020204" pitchFamily="34" charset="-122"/>
              </a:rPr>
              <a:t>是指特殊类（子类）可以自动拥</a:t>
            </a:r>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有一般类（父类）的全部属性和操作。</a:t>
            </a:r>
            <a:endParaRPr lang="en-US" altLang="zh-CN" sz="1200" dirty="0">
              <a:latin typeface="微软雅黑" panose="020B0503020204020204" pitchFamily="34" charset="-122"/>
              <a:ea typeface="微软雅黑" panose="020B0503020204020204" pitchFamily="34" charset="-122"/>
            </a:endParaRPr>
          </a:p>
          <a:p>
            <a:r>
              <a:rPr lang="zh-CN" altLang="en-US" sz="1200" dirty="0">
                <a:latin typeface="微软雅黑" panose="020B0503020204020204" pitchFamily="34" charset="-122"/>
                <a:ea typeface="微软雅黑" panose="020B0503020204020204" pitchFamily="34" charset="-122"/>
              </a:rPr>
              <a:t>        特殊类可以有自己定义的属性和操作，</a:t>
            </a:r>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继承关系是代代传递的。</a:t>
            </a:r>
            <a:endParaRPr lang="en-US" altLang="zh-CN" sz="1200" dirty="0">
              <a:latin typeface="微软雅黑" panose="020B0503020204020204" pitchFamily="34" charset="-122"/>
              <a:ea typeface="微软雅黑" panose="020B0503020204020204" pitchFamily="34" charset="-122"/>
            </a:endParaRPr>
          </a:p>
        </p:txBody>
      </p:sp>
      <p:sp>
        <p:nvSpPr>
          <p:cNvPr id="70" name="Freeform 9"/>
          <p:cNvSpPr/>
          <p:nvPr/>
        </p:nvSpPr>
        <p:spPr bwMode="auto">
          <a:xfrm>
            <a:off x="5508104" y="3795886"/>
            <a:ext cx="2659913" cy="741828"/>
          </a:xfrm>
          <a:custGeom>
            <a:avLst/>
            <a:gdLst>
              <a:gd name="T0" fmla="*/ 1788 w 1788"/>
              <a:gd name="T1" fmla="*/ 0 h 594"/>
              <a:gd name="T2" fmla="*/ 0 w 1788"/>
              <a:gd name="T3" fmla="*/ 0 h 594"/>
              <a:gd name="T4" fmla="*/ 282 w 1788"/>
              <a:gd name="T5" fmla="*/ 594 h 594"/>
              <a:gd name="T6" fmla="*/ 1788 w 1788"/>
              <a:gd name="T7" fmla="*/ 594 h 594"/>
              <a:gd name="T8" fmla="*/ 1788 w 1788"/>
              <a:gd name="T9" fmla="*/ 0 h 594"/>
            </a:gdLst>
            <a:ahLst/>
            <a:cxnLst>
              <a:cxn ang="0">
                <a:pos x="T0" y="T1"/>
              </a:cxn>
              <a:cxn ang="0">
                <a:pos x="T2" y="T3"/>
              </a:cxn>
              <a:cxn ang="0">
                <a:pos x="T4" y="T5"/>
              </a:cxn>
              <a:cxn ang="0">
                <a:pos x="T6" y="T7"/>
              </a:cxn>
              <a:cxn ang="0">
                <a:pos x="T8" y="T9"/>
              </a:cxn>
            </a:cxnLst>
            <a:rect l="0" t="0" r="r" b="b"/>
            <a:pathLst>
              <a:path w="1788" h="594">
                <a:moveTo>
                  <a:pt x="1788" y="0"/>
                </a:moveTo>
                <a:lnTo>
                  <a:pt x="0" y="0"/>
                </a:lnTo>
                <a:lnTo>
                  <a:pt x="282" y="594"/>
                </a:lnTo>
                <a:lnTo>
                  <a:pt x="1788" y="594"/>
                </a:lnTo>
                <a:lnTo>
                  <a:pt x="1788" y="0"/>
                </a:ln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p>
            <a:r>
              <a:rPr lang="zh-CN" altLang="en-US" sz="1200" b="1" dirty="0">
                <a:solidFill>
                  <a:srgbClr val="FF0000"/>
                </a:solidFill>
                <a:latin typeface="微软雅黑" panose="020B0503020204020204" pitchFamily="34" charset="-122"/>
                <a:ea typeface="微软雅黑" panose="020B0503020204020204" pitchFamily="34" charset="-122"/>
              </a:rPr>
              <a:t>   多态：</a:t>
            </a:r>
            <a:r>
              <a:rPr lang="zh-CN" altLang="en-US" sz="1200" dirty="0">
                <a:latin typeface="微软雅黑" panose="020B0503020204020204" pitchFamily="34" charset="-122"/>
                <a:ea typeface="微软雅黑" panose="020B0503020204020204" pitchFamily="34" charset="-122"/>
              </a:rPr>
              <a:t>是指在一般类中定义的属性</a:t>
            </a:r>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  或操作被特殊类继承之后，可以</a:t>
            </a:r>
            <a:endParaRPr lang="en-US" altLang="zh-CN" sz="1200" dirty="0">
              <a:latin typeface="微软雅黑" panose="020B0503020204020204" pitchFamily="34" charset="-122"/>
              <a:ea typeface="微软雅黑" panose="020B0503020204020204" pitchFamily="34" charset="-122"/>
            </a:endParaRPr>
          </a:p>
          <a:p>
            <a:r>
              <a:rPr lang="zh-CN" altLang="en-US" sz="1200" dirty="0">
                <a:latin typeface="微软雅黑" panose="020B0503020204020204" pitchFamily="34" charset="-122"/>
                <a:ea typeface="微软雅黑" panose="020B0503020204020204" pitchFamily="34" charset="-122"/>
              </a:rPr>
              <a:t>         具有不同的数据类型或表现</a:t>
            </a:r>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出不同的行为。</a:t>
            </a:r>
          </a:p>
        </p:txBody>
      </p:sp>
      <p:sp>
        <p:nvSpPr>
          <p:cNvPr id="64" name="Freeform 10"/>
          <p:cNvSpPr/>
          <p:nvPr/>
        </p:nvSpPr>
        <p:spPr bwMode="auto">
          <a:xfrm>
            <a:off x="967218" y="1219913"/>
            <a:ext cx="2520280" cy="1084824"/>
          </a:xfrm>
          <a:custGeom>
            <a:avLst/>
            <a:gdLst>
              <a:gd name="T0" fmla="*/ 1884 w 1884"/>
              <a:gd name="T1" fmla="*/ 720 h 720"/>
              <a:gd name="T2" fmla="*/ 1506 w 1884"/>
              <a:gd name="T3" fmla="*/ 0 h 720"/>
              <a:gd name="T4" fmla="*/ 0 w 1884"/>
              <a:gd name="T5" fmla="*/ 0 h 720"/>
              <a:gd name="T6" fmla="*/ 0 w 1884"/>
              <a:gd name="T7" fmla="*/ 720 h 720"/>
              <a:gd name="T8" fmla="*/ 1884 w 1884"/>
              <a:gd name="T9" fmla="*/ 720 h 720"/>
            </a:gdLst>
            <a:ahLst/>
            <a:cxnLst>
              <a:cxn ang="0">
                <a:pos x="T0" y="T1"/>
              </a:cxn>
              <a:cxn ang="0">
                <a:pos x="T2" y="T3"/>
              </a:cxn>
              <a:cxn ang="0">
                <a:pos x="T4" y="T5"/>
              </a:cxn>
              <a:cxn ang="0">
                <a:pos x="T6" y="T7"/>
              </a:cxn>
              <a:cxn ang="0">
                <a:pos x="T8" y="T9"/>
              </a:cxn>
            </a:cxnLst>
            <a:rect l="0" t="0" r="r" b="b"/>
            <a:pathLst>
              <a:path w="1884" h="720">
                <a:moveTo>
                  <a:pt x="1884" y="720"/>
                </a:moveTo>
                <a:lnTo>
                  <a:pt x="1506" y="0"/>
                </a:lnTo>
                <a:lnTo>
                  <a:pt x="0" y="0"/>
                </a:lnTo>
                <a:lnTo>
                  <a:pt x="0" y="720"/>
                </a:lnTo>
                <a:lnTo>
                  <a:pt x="1884" y="720"/>
                </a:ln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p>
            <a:r>
              <a:rPr lang="zh-CN" altLang="en-US" sz="1200" b="1" dirty="0">
                <a:solidFill>
                  <a:srgbClr val="FF0000"/>
                </a:solidFill>
                <a:latin typeface="微软雅黑" panose="020B0503020204020204" pitchFamily="34" charset="-122"/>
                <a:ea typeface="微软雅黑" panose="020B0503020204020204" pitchFamily="34" charset="-122"/>
              </a:rPr>
              <a:t>对象</a:t>
            </a:r>
            <a:r>
              <a:rPr lang="zh-CN" altLang="en-US" sz="1200" dirty="0">
                <a:latin typeface="微软雅黑" panose="020B0503020204020204" pitchFamily="34" charset="-122"/>
                <a:ea typeface="微软雅黑" panose="020B0503020204020204" pitchFamily="34" charset="-122"/>
              </a:rPr>
              <a:t>（</a:t>
            </a:r>
            <a:r>
              <a:rPr lang="en-US" altLang="zh-CN" sz="1200" dirty="0">
                <a:solidFill>
                  <a:schemeClr val="accent6">
                    <a:lumMod val="75000"/>
                  </a:schemeClr>
                </a:solidFill>
                <a:latin typeface="微软雅黑" panose="020B0503020204020204" pitchFamily="34" charset="-122"/>
                <a:ea typeface="微软雅黑" panose="020B0503020204020204" pitchFamily="34" charset="-122"/>
              </a:rPr>
              <a:t>object</a:t>
            </a:r>
            <a:r>
              <a:rPr lang="zh-CN" altLang="en-US" sz="1200" dirty="0">
                <a:solidFill>
                  <a:schemeClr val="accent6">
                    <a:lumMod val="75000"/>
                  </a:schemeClr>
                </a:solidFill>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是系统中</a:t>
            </a:r>
            <a:endParaRPr lang="en-US" altLang="zh-CN" sz="1200" dirty="0">
              <a:latin typeface="微软雅黑" panose="020B0503020204020204" pitchFamily="34" charset="-122"/>
              <a:ea typeface="微软雅黑" panose="020B0503020204020204" pitchFamily="34" charset="-122"/>
            </a:endParaRPr>
          </a:p>
          <a:p>
            <a:r>
              <a:rPr lang="zh-CN" altLang="en-US" sz="1200" dirty="0">
                <a:latin typeface="微软雅黑" panose="020B0503020204020204" pitchFamily="34" charset="-122"/>
                <a:ea typeface="微软雅黑" panose="020B0503020204020204" pitchFamily="34" charset="-122"/>
              </a:rPr>
              <a:t>用来描述客观事物的一个实体，</a:t>
            </a:r>
            <a:endParaRPr lang="en-US" altLang="zh-CN" sz="1200" dirty="0">
              <a:latin typeface="微软雅黑" panose="020B0503020204020204" pitchFamily="34" charset="-122"/>
              <a:ea typeface="微软雅黑" panose="020B0503020204020204" pitchFamily="34" charset="-122"/>
            </a:endParaRPr>
          </a:p>
          <a:p>
            <a:r>
              <a:rPr lang="zh-CN" altLang="en-US" sz="1200" dirty="0">
                <a:latin typeface="微软雅黑" panose="020B0503020204020204" pitchFamily="34" charset="-122"/>
                <a:ea typeface="微软雅黑" panose="020B0503020204020204" pitchFamily="34" charset="-122"/>
              </a:rPr>
              <a:t>是构成系统的一个基本单位，</a:t>
            </a:r>
            <a:endParaRPr lang="en-US" altLang="zh-CN" sz="1200" dirty="0">
              <a:latin typeface="微软雅黑" panose="020B0503020204020204" pitchFamily="34" charset="-122"/>
              <a:ea typeface="微软雅黑" panose="020B0503020204020204" pitchFamily="34" charset="-122"/>
            </a:endParaRPr>
          </a:p>
          <a:p>
            <a:r>
              <a:rPr lang="zh-CN" altLang="en-US" sz="1200" dirty="0">
                <a:latin typeface="微软雅黑" panose="020B0503020204020204" pitchFamily="34" charset="-122"/>
                <a:ea typeface="微软雅黑" panose="020B0503020204020204" pitchFamily="34" charset="-122"/>
              </a:rPr>
              <a:t>由一组属性和施加于这组属性的</a:t>
            </a:r>
            <a:endParaRPr lang="en-US" altLang="zh-CN" sz="1200" dirty="0">
              <a:latin typeface="微软雅黑" panose="020B0503020204020204" pitchFamily="34" charset="-122"/>
              <a:ea typeface="微软雅黑" panose="020B0503020204020204" pitchFamily="34" charset="-122"/>
            </a:endParaRPr>
          </a:p>
          <a:p>
            <a:r>
              <a:rPr lang="zh-CN" altLang="en-US" sz="1200" dirty="0">
                <a:latin typeface="微软雅黑" panose="020B0503020204020204" pitchFamily="34" charset="-122"/>
                <a:ea typeface="微软雅黑" panose="020B0503020204020204" pitchFamily="34" charset="-122"/>
              </a:rPr>
              <a:t>一组操作构成。</a:t>
            </a:r>
            <a:endParaRPr lang="en-US" altLang="zh-CN" sz="1200" dirty="0">
              <a:latin typeface="微软雅黑" panose="020B0503020204020204" pitchFamily="34" charset="-122"/>
              <a:ea typeface="微软雅黑" panose="020B0503020204020204" pitchFamily="34" charset="-122"/>
            </a:endParaRPr>
          </a:p>
        </p:txBody>
      </p:sp>
      <p:sp>
        <p:nvSpPr>
          <p:cNvPr id="65" name="Freeform 11"/>
          <p:cNvSpPr/>
          <p:nvPr/>
        </p:nvSpPr>
        <p:spPr bwMode="auto">
          <a:xfrm>
            <a:off x="946688" y="2480826"/>
            <a:ext cx="2660091" cy="906679"/>
          </a:xfrm>
          <a:custGeom>
            <a:avLst/>
            <a:gdLst>
              <a:gd name="T0" fmla="*/ 1938 w 2130"/>
              <a:gd name="T1" fmla="*/ 726 h 726"/>
              <a:gd name="T2" fmla="*/ 2130 w 2130"/>
              <a:gd name="T3" fmla="*/ 366 h 726"/>
              <a:gd name="T4" fmla="*/ 1932 w 2130"/>
              <a:gd name="T5" fmla="*/ 0 h 726"/>
              <a:gd name="T6" fmla="*/ 0 w 2130"/>
              <a:gd name="T7" fmla="*/ 0 h 726"/>
              <a:gd name="T8" fmla="*/ 0 w 2130"/>
              <a:gd name="T9" fmla="*/ 726 h 726"/>
              <a:gd name="T10" fmla="*/ 1938 w 2130"/>
              <a:gd name="T11" fmla="*/ 726 h 726"/>
            </a:gdLst>
            <a:ahLst/>
            <a:cxnLst>
              <a:cxn ang="0">
                <a:pos x="T0" y="T1"/>
              </a:cxn>
              <a:cxn ang="0">
                <a:pos x="T2" y="T3"/>
              </a:cxn>
              <a:cxn ang="0">
                <a:pos x="T4" y="T5"/>
              </a:cxn>
              <a:cxn ang="0">
                <a:pos x="T6" y="T7"/>
              </a:cxn>
              <a:cxn ang="0">
                <a:pos x="T8" y="T9"/>
              </a:cxn>
              <a:cxn ang="0">
                <a:pos x="T10" y="T11"/>
              </a:cxn>
            </a:cxnLst>
            <a:rect l="0" t="0" r="r" b="b"/>
            <a:pathLst>
              <a:path w="2130" h="726">
                <a:moveTo>
                  <a:pt x="1938" y="726"/>
                </a:moveTo>
                <a:lnTo>
                  <a:pt x="2130" y="366"/>
                </a:lnTo>
                <a:lnTo>
                  <a:pt x="1932" y="0"/>
                </a:lnTo>
                <a:lnTo>
                  <a:pt x="0" y="0"/>
                </a:lnTo>
                <a:lnTo>
                  <a:pt x="0" y="726"/>
                </a:lnTo>
                <a:lnTo>
                  <a:pt x="1938" y="726"/>
                </a:ln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p>
            <a:r>
              <a:rPr lang="zh-CN" altLang="en-US" sz="1200" b="1" dirty="0">
                <a:solidFill>
                  <a:srgbClr val="FF0000"/>
                </a:solidFill>
                <a:latin typeface="微软雅黑" panose="020B0503020204020204" pitchFamily="34" charset="-122"/>
                <a:ea typeface="微软雅黑" panose="020B0503020204020204" pitchFamily="34" charset="-122"/>
              </a:rPr>
              <a:t>属性：</a:t>
            </a:r>
            <a:r>
              <a:rPr lang="zh-CN" altLang="en-US" sz="1200" dirty="0">
                <a:latin typeface="微软雅黑" panose="020B0503020204020204" pitchFamily="34" charset="-122"/>
                <a:ea typeface="微软雅黑" panose="020B0503020204020204" pitchFamily="34" charset="-122"/>
              </a:rPr>
              <a:t>用来描述对象静态特征</a:t>
            </a:r>
            <a:endParaRPr lang="en-US" altLang="zh-CN" sz="1200" dirty="0">
              <a:latin typeface="微软雅黑" panose="020B0503020204020204" pitchFamily="34" charset="-122"/>
              <a:ea typeface="微软雅黑" panose="020B0503020204020204" pitchFamily="34" charset="-122"/>
            </a:endParaRPr>
          </a:p>
          <a:p>
            <a:r>
              <a:rPr lang="zh-CN" altLang="en-US" sz="1200" dirty="0">
                <a:latin typeface="微软雅黑" panose="020B0503020204020204" pitchFamily="34" charset="-122"/>
                <a:ea typeface="微软雅黑" panose="020B0503020204020204" pitchFamily="34" charset="-122"/>
              </a:rPr>
              <a:t>（状态）的一个数据项。</a:t>
            </a:r>
            <a:endParaRPr lang="en-US" altLang="zh-CN" sz="1200" dirty="0">
              <a:latin typeface="微软雅黑" panose="020B0503020204020204" pitchFamily="34" charset="-122"/>
              <a:ea typeface="微软雅黑" panose="020B0503020204020204" pitchFamily="34" charset="-122"/>
            </a:endParaRPr>
          </a:p>
          <a:p>
            <a:r>
              <a:rPr lang="zh-CN" altLang="en-US" sz="1200" dirty="0">
                <a:solidFill>
                  <a:schemeClr val="accent6"/>
                </a:solidFill>
                <a:latin typeface="微软雅黑" panose="020B0503020204020204" pitchFamily="34" charset="-122"/>
                <a:ea typeface="微软雅黑" panose="020B0503020204020204" pitchFamily="34" charset="-122"/>
              </a:rPr>
              <a:t>（</a:t>
            </a:r>
            <a:r>
              <a:rPr lang="en-US" altLang="zh-CN" sz="1200" dirty="0">
                <a:solidFill>
                  <a:schemeClr val="accent6"/>
                </a:solidFill>
                <a:latin typeface="微软雅黑" panose="020B0503020204020204" pitchFamily="34" charset="-122"/>
                <a:ea typeface="微软雅黑" panose="020B0503020204020204" pitchFamily="34" charset="-122"/>
              </a:rPr>
              <a:t>Java</a:t>
            </a:r>
            <a:r>
              <a:rPr lang="zh-CN" altLang="en-US" sz="1200" dirty="0">
                <a:solidFill>
                  <a:schemeClr val="accent6"/>
                </a:solidFill>
                <a:latin typeface="微软雅黑" panose="020B0503020204020204" pitchFamily="34" charset="-122"/>
                <a:ea typeface="微软雅黑" panose="020B0503020204020204" pitchFamily="34" charset="-122"/>
              </a:rPr>
              <a:t>中称之为：成员变量）</a:t>
            </a:r>
            <a:endParaRPr lang="en-US" altLang="zh-CN" sz="1200" dirty="0">
              <a:solidFill>
                <a:schemeClr val="accent6"/>
              </a:solidFill>
              <a:latin typeface="微软雅黑" panose="020B0503020204020204" pitchFamily="34" charset="-122"/>
              <a:ea typeface="微软雅黑" panose="020B0503020204020204" pitchFamily="34" charset="-122"/>
            </a:endParaRPr>
          </a:p>
        </p:txBody>
      </p:sp>
      <p:sp>
        <p:nvSpPr>
          <p:cNvPr id="66" name="Freeform 12"/>
          <p:cNvSpPr/>
          <p:nvPr/>
        </p:nvSpPr>
        <p:spPr bwMode="auto">
          <a:xfrm>
            <a:off x="967218" y="3573992"/>
            <a:ext cx="2304256" cy="906679"/>
          </a:xfrm>
          <a:custGeom>
            <a:avLst/>
            <a:gdLst>
              <a:gd name="T0" fmla="*/ 1890 w 1890"/>
              <a:gd name="T1" fmla="*/ 0 h 726"/>
              <a:gd name="T2" fmla="*/ 0 w 1890"/>
              <a:gd name="T3" fmla="*/ 0 h 726"/>
              <a:gd name="T4" fmla="*/ 0 w 1890"/>
              <a:gd name="T5" fmla="*/ 726 h 726"/>
              <a:gd name="T6" fmla="*/ 1506 w 1890"/>
              <a:gd name="T7" fmla="*/ 726 h 726"/>
              <a:gd name="T8" fmla="*/ 1890 w 1890"/>
              <a:gd name="T9" fmla="*/ 0 h 726"/>
            </a:gdLst>
            <a:ahLst/>
            <a:cxnLst>
              <a:cxn ang="0">
                <a:pos x="T0" y="T1"/>
              </a:cxn>
              <a:cxn ang="0">
                <a:pos x="T2" y="T3"/>
              </a:cxn>
              <a:cxn ang="0">
                <a:pos x="T4" y="T5"/>
              </a:cxn>
              <a:cxn ang="0">
                <a:pos x="T6" y="T7"/>
              </a:cxn>
              <a:cxn ang="0">
                <a:pos x="T8" y="T9"/>
              </a:cxn>
            </a:cxnLst>
            <a:rect l="0" t="0" r="r" b="b"/>
            <a:pathLst>
              <a:path w="1890" h="726">
                <a:moveTo>
                  <a:pt x="1890" y="0"/>
                </a:moveTo>
                <a:lnTo>
                  <a:pt x="0" y="0"/>
                </a:lnTo>
                <a:lnTo>
                  <a:pt x="0" y="726"/>
                </a:lnTo>
                <a:lnTo>
                  <a:pt x="1506" y="726"/>
                </a:lnTo>
                <a:lnTo>
                  <a:pt x="1890" y="0"/>
                </a:ln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p>
            <a:r>
              <a:rPr lang="en-US" altLang="zh-CN" sz="1200" b="1" dirty="0">
                <a:solidFill>
                  <a:srgbClr val="FF0000"/>
                </a:solidFill>
                <a:latin typeface="微软雅黑" panose="020B0503020204020204" pitchFamily="34" charset="-122"/>
                <a:ea typeface="微软雅黑" panose="020B0503020204020204" pitchFamily="34" charset="-122"/>
              </a:rPr>
              <a:t> </a:t>
            </a:r>
            <a:r>
              <a:rPr lang="zh-CN" altLang="en-US" sz="1200" b="1" dirty="0">
                <a:solidFill>
                  <a:srgbClr val="FF0000"/>
                </a:solidFill>
                <a:latin typeface="微软雅黑" panose="020B0503020204020204" pitchFamily="34" charset="-122"/>
                <a:ea typeface="微软雅黑" panose="020B0503020204020204" pitchFamily="34" charset="-122"/>
              </a:rPr>
              <a:t>操作：</a:t>
            </a:r>
            <a:r>
              <a:rPr lang="zh-CN" altLang="en-US" sz="1200" dirty="0">
                <a:latin typeface="微软雅黑" panose="020B0503020204020204" pitchFamily="34" charset="-122"/>
                <a:ea typeface="微软雅黑" panose="020B0503020204020204" pitchFamily="34" charset="-122"/>
              </a:rPr>
              <a:t>用来描述对象动态特</a:t>
            </a:r>
            <a:endParaRPr lang="en-US" altLang="zh-CN" sz="1200" dirty="0">
              <a:latin typeface="微软雅黑" panose="020B0503020204020204" pitchFamily="34" charset="-122"/>
              <a:ea typeface="微软雅黑" panose="020B0503020204020204" pitchFamily="34" charset="-122"/>
            </a:endParaRPr>
          </a:p>
          <a:p>
            <a:r>
              <a:rPr lang="zh-CN" altLang="en-US" sz="1200" dirty="0">
                <a:latin typeface="微软雅黑" panose="020B0503020204020204" pitchFamily="34" charset="-122"/>
                <a:ea typeface="微软雅黑" panose="020B0503020204020204" pitchFamily="34" charset="-122"/>
              </a:rPr>
              <a:t>征（行为）的一个动作系列。</a:t>
            </a:r>
            <a:endParaRPr lang="en-US" altLang="zh-CN" sz="1200" dirty="0">
              <a:latin typeface="微软雅黑" panose="020B0503020204020204" pitchFamily="34" charset="-122"/>
              <a:ea typeface="微软雅黑" panose="020B0503020204020204" pitchFamily="34" charset="-122"/>
            </a:endParaRPr>
          </a:p>
          <a:p>
            <a:r>
              <a:rPr lang="zh-CN" altLang="en-US" sz="1200" dirty="0">
                <a:solidFill>
                  <a:schemeClr val="accent6"/>
                </a:solidFill>
                <a:latin typeface="微软雅黑" panose="020B0503020204020204" pitchFamily="34" charset="-122"/>
                <a:ea typeface="微软雅黑" panose="020B0503020204020204" pitchFamily="34" charset="-122"/>
              </a:rPr>
              <a:t>（</a:t>
            </a:r>
            <a:r>
              <a:rPr lang="en-US" altLang="zh-CN" sz="1200" dirty="0">
                <a:solidFill>
                  <a:schemeClr val="accent6"/>
                </a:solidFill>
                <a:latin typeface="微软雅黑" panose="020B0503020204020204" pitchFamily="34" charset="-122"/>
                <a:ea typeface="微软雅黑" panose="020B0503020204020204" pitchFamily="34" charset="-122"/>
              </a:rPr>
              <a:t>Java</a:t>
            </a:r>
            <a:r>
              <a:rPr lang="zh-CN" altLang="en-US" sz="1200" dirty="0">
                <a:solidFill>
                  <a:schemeClr val="accent6"/>
                </a:solidFill>
                <a:latin typeface="微软雅黑" panose="020B0503020204020204" pitchFamily="34" charset="-122"/>
                <a:ea typeface="微软雅黑" panose="020B0503020204020204" pitchFamily="34" charset="-122"/>
              </a:rPr>
              <a:t>中称之为：方法）</a:t>
            </a:r>
            <a:endParaRPr lang="en-US" altLang="zh-CN" sz="1200" dirty="0"/>
          </a:p>
        </p:txBody>
      </p:sp>
      <p:sp>
        <p:nvSpPr>
          <p:cNvPr id="63" name="椭圆 62"/>
          <p:cNvSpPr/>
          <p:nvPr/>
        </p:nvSpPr>
        <p:spPr>
          <a:xfrm>
            <a:off x="3672144" y="2190641"/>
            <a:ext cx="1393825" cy="1360170"/>
          </a:xfrm>
          <a:prstGeom prst="ellipse">
            <a:avLst/>
          </a:prstGeom>
          <a:gradFill>
            <a:gsLst>
              <a:gs pos="33000">
                <a:srgbClr val="2676FF">
                  <a:lumMod val="60000"/>
                  <a:lumOff val="40000"/>
                </a:srgbClr>
              </a:gs>
              <a:gs pos="100000">
                <a:srgbClr val="2676FF"/>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9F9F9"/>
                </a:solidFill>
                <a:effectLst/>
                <a:uLnTx/>
                <a:uFillTx/>
                <a:latin typeface="微软雅黑" panose="020B0503020204020204" pitchFamily="34" charset="-122"/>
                <a:ea typeface="微软雅黑" panose="020B0503020204020204" pitchFamily="34" charset="-122"/>
                <a:cs typeface="+mn-cs"/>
              </a:rPr>
              <a:t>常用</a:t>
            </a:r>
          </a:p>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9F9F9"/>
                </a:solidFill>
                <a:effectLst/>
                <a:uLnTx/>
                <a:uFillTx/>
                <a:latin typeface="微软雅黑" panose="020B0503020204020204" pitchFamily="34" charset="-122"/>
                <a:ea typeface="微软雅黑" panose="020B0503020204020204" pitchFamily="34" charset="-122"/>
                <a:cs typeface="+mn-cs"/>
              </a:rPr>
              <a:t>术语</a:t>
            </a: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 name="矩形 34"/>
          <p:cNvSpPr/>
          <p:nvPr/>
        </p:nvSpPr>
        <p:spPr>
          <a:xfrm>
            <a:off x="1097594" y="3919541"/>
            <a:ext cx="3402398" cy="338554"/>
          </a:xfrm>
          <a:prstGeom prst="rect">
            <a:avLst/>
          </a:prstGeom>
          <a:solidFill>
            <a:schemeClr val="accent6">
              <a:lumMod val="60000"/>
              <a:lumOff val="40000"/>
            </a:schemeClr>
          </a:solidFill>
        </p:spPr>
        <p:txBody>
          <a:bodyPr wrap="square" anchor="ctr" anchorCtr="1">
            <a:spAutoFit/>
          </a:bodyPr>
          <a:lstStyle/>
          <a:p>
            <a:pPr algn="ctr">
              <a:defRPr/>
            </a:pPr>
            <a:r>
              <a:rPr lang="en-US" altLang="zh-CN" sz="1600" b="1" dirty="0">
                <a:ln w="1905"/>
                <a:solidFill>
                  <a:schemeClr val="bg1"/>
                </a:solidFill>
                <a:latin typeface="微软雅黑" panose="020B0503020204020204" pitchFamily="34" charset="-122"/>
                <a:ea typeface="微软雅黑" panose="020B0503020204020204" pitchFamily="34" charset="-122"/>
              </a:rPr>
              <a:t>Class Student {  …… }</a:t>
            </a:r>
            <a:endParaRPr lang="zh-CN" altLang="en-US" sz="1600" b="1" dirty="0">
              <a:ln w="1905"/>
              <a:solidFill>
                <a:schemeClr val="bg1"/>
              </a:solidFill>
              <a:latin typeface="微软雅黑" panose="020B0503020204020204" pitchFamily="34" charset="-122"/>
              <a:ea typeface="微软雅黑" panose="020B0503020204020204" pitchFamily="34" charset="-122"/>
            </a:endParaRPr>
          </a:p>
        </p:txBody>
      </p:sp>
      <p:sp>
        <p:nvSpPr>
          <p:cNvPr id="36" name="矩形 35"/>
          <p:cNvSpPr/>
          <p:nvPr/>
        </p:nvSpPr>
        <p:spPr>
          <a:xfrm>
            <a:off x="1097594" y="979903"/>
            <a:ext cx="3762438" cy="338554"/>
          </a:xfrm>
          <a:prstGeom prst="rect">
            <a:avLst/>
          </a:prstGeom>
          <a:solidFill>
            <a:schemeClr val="accent6">
              <a:lumMod val="60000"/>
              <a:lumOff val="40000"/>
            </a:schemeClr>
          </a:solidFill>
        </p:spPr>
        <p:txBody>
          <a:bodyPr wrap="square" anchor="ctr" anchorCtr="1">
            <a:spAutoFit/>
          </a:bodyPr>
          <a:lstStyle/>
          <a:p>
            <a:pPr algn="ctr">
              <a:defRPr/>
            </a:pPr>
            <a:r>
              <a:rPr lang="en-US" altLang="zh-CN" sz="1600" b="1" dirty="0">
                <a:ln w="1905"/>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Student  s1=new Student (“</a:t>
            </a:r>
            <a:r>
              <a:rPr lang="zh-CN" altLang="en-US" sz="1600" b="1" dirty="0">
                <a:ln w="1905"/>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张三</a:t>
            </a:r>
            <a:r>
              <a:rPr lang="en-US" altLang="zh-CN" sz="1600" b="1" dirty="0">
                <a:ln w="1905"/>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endParaRPr lang="zh-CN" altLang="en-US" sz="1600" b="1" dirty="0">
              <a:ln w="1905"/>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40" name="矩形 39"/>
          <p:cNvSpPr/>
          <p:nvPr/>
        </p:nvSpPr>
        <p:spPr>
          <a:xfrm>
            <a:off x="5756941" y="3914902"/>
            <a:ext cx="966537" cy="338554"/>
          </a:xfrm>
          <a:prstGeom prst="rect">
            <a:avLst/>
          </a:prstGeom>
          <a:solidFill>
            <a:srgbClr val="00B050"/>
          </a:solidFill>
        </p:spPr>
        <p:txBody>
          <a:bodyPr wrap="square">
            <a:spAutoFit/>
          </a:bodyPr>
          <a:lstStyle/>
          <a:p>
            <a:pPr algn="ctr">
              <a:defRPr/>
            </a:pPr>
            <a:r>
              <a:rPr lang="zh-CN" altLang="en-US" sz="1600" b="1" dirty="0">
                <a:ln w="1905"/>
                <a:solidFill>
                  <a:schemeClr val="bg1"/>
                </a:solidFill>
                <a:effectLst>
                  <a:innerShdw blurRad="69850" dist="43180" dir="5400000">
                    <a:srgbClr val="000000">
                      <a:alpha val="65000"/>
                    </a:srgbClr>
                  </a:innerShdw>
                </a:effectLst>
                <a:latin typeface="微软雅黑" panose="020B0503020204020204" pitchFamily="34" charset="-122"/>
                <a:ea typeface="微软雅黑" panose="020B0503020204020204" pitchFamily="34" charset="-122"/>
              </a:rPr>
              <a:t>学生</a:t>
            </a:r>
          </a:p>
        </p:txBody>
      </p:sp>
      <p:sp>
        <p:nvSpPr>
          <p:cNvPr id="41" name="文本框 40"/>
          <p:cNvSpPr txBox="1"/>
          <p:nvPr/>
        </p:nvSpPr>
        <p:spPr>
          <a:xfrm>
            <a:off x="2699793" y="4312285"/>
            <a:ext cx="3361918" cy="369332"/>
          </a:xfrm>
          <a:prstGeom prst="rect">
            <a:avLst/>
          </a:prstGeom>
          <a:noFill/>
        </p:spPr>
        <p:txBody>
          <a:bodyPr wrap="square" rtlCol="0">
            <a:spAutoFit/>
          </a:bodyPr>
          <a:lstStyle/>
          <a:p>
            <a:r>
              <a:rPr lang="zh-CN" altLang="en-US" sz="1800" b="1" dirty="0">
                <a:solidFill>
                  <a:schemeClr val="accent2"/>
                </a:solidFill>
                <a:latin typeface="微软雅黑" panose="020B0503020204020204" pitchFamily="34" charset="-122"/>
                <a:ea typeface="微软雅黑" panose="020B0503020204020204" pitchFamily="34" charset="-122"/>
              </a:rPr>
              <a:t>实体、对象与类的关系示意图</a:t>
            </a:r>
          </a:p>
        </p:txBody>
      </p:sp>
      <p:grpSp>
        <p:nvGrpSpPr>
          <p:cNvPr id="17" name="组合 16"/>
          <p:cNvGrpSpPr/>
          <p:nvPr/>
        </p:nvGrpSpPr>
        <p:grpSpPr>
          <a:xfrm>
            <a:off x="2054120" y="1610887"/>
            <a:ext cx="4896368" cy="2052015"/>
            <a:chOff x="2054120" y="1610887"/>
            <a:chExt cx="4896368" cy="2052015"/>
          </a:xfrm>
        </p:grpSpPr>
        <p:grpSp>
          <p:nvGrpSpPr>
            <p:cNvPr id="34" name="组合 33"/>
            <p:cNvGrpSpPr/>
            <p:nvPr/>
          </p:nvGrpSpPr>
          <p:grpSpPr>
            <a:xfrm>
              <a:off x="2054120" y="1610887"/>
              <a:ext cx="4896368" cy="2052015"/>
              <a:chOff x="2195736" y="2283718"/>
              <a:chExt cx="4896368" cy="2052015"/>
            </a:xfrm>
          </p:grpSpPr>
          <p:sp>
            <p:nvSpPr>
              <p:cNvPr id="7" name="椭圆 6"/>
              <p:cNvSpPr/>
              <p:nvPr/>
            </p:nvSpPr>
            <p:spPr bwMode="auto">
              <a:xfrm>
                <a:off x="2195736" y="2283718"/>
                <a:ext cx="1656184" cy="2016224"/>
              </a:xfrm>
              <a:prstGeom prst="ellipse">
                <a:avLst/>
              </a:prstGeom>
              <a:ln>
                <a:solidFill>
                  <a:schemeClr val="tx1"/>
                </a:solidFill>
                <a:prstDash val="sysDash"/>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10" name="矩形 9"/>
              <p:cNvSpPr/>
              <p:nvPr/>
            </p:nvSpPr>
            <p:spPr bwMode="auto">
              <a:xfrm>
                <a:off x="2771800" y="2743505"/>
                <a:ext cx="504056" cy="252000"/>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对象</a:t>
                </a:r>
              </a:p>
            </p:txBody>
          </p:sp>
          <p:sp>
            <p:nvSpPr>
              <p:cNvPr id="11" name="矩形 10"/>
              <p:cNvSpPr/>
              <p:nvPr/>
            </p:nvSpPr>
            <p:spPr bwMode="auto">
              <a:xfrm>
                <a:off x="2771800" y="3813431"/>
                <a:ext cx="504056" cy="252000"/>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类</a:t>
                </a:r>
              </a:p>
            </p:txBody>
          </p:sp>
          <p:sp>
            <p:nvSpPr>
              <p:cNvPr id="14" name="文本框 13"/>
              <p:cNvSpPr txBox="1"/>
              <p:nvPr/>
            </p:nvSpPr>
            <p:spPr>
              <a:xfrm>
                <a:off x="2519772" y="2468626"/>
                <a:ext cx="1008112" cy="276999"/>
              </a:xfrm>
              <a:prstGeom prst="rect">
                <a:avLst/>
              </a:prstGeom>
              <a:noFill/>
            </p:spPr>
            <p:txBody>
              <a:bodyPr wrap="square" rtlCol="0">
                <a:spAutoFit/>
              </a:bodyPr>
              <a:lstStyle/>
              <a:p>
                <a:pPr algn="ctr"/>
                <a:r>
                  <a:rPr lang="zh-CN" altLang="en-US" sz="1200" b="1" dirty="0">
                    <a:latin typeface="微软雅黑" panose="020B0503020204020204" pitchFamily="34" charset="-122"/>
                    <a:ea typeface="微软雅黑" panose="020B0503020204020204" pitchFamily="34" charset="-122"/>
                  </a:rPr>
                  <a:t>计算机世界</a:t>
                </a:r>
              </a:p>
            </p:txBody>
          </p:sp>
          <p:grpSp>
            <p:nvGrpSpPr>
              <p:cNvPr id="23" name="组合 22"/>
              <p:cNvGrpSpPr/>
              <p:nvPr/>
            </p:nvGrpSpPr>
            <p:grpSpPr>
              <a:xfrm>
                <a:off x="5508104" y="2300947"/>
                <a:ext cx="1584000" cy="792000"/>
                <a:chOff x="5364088" y="2571750"/>
                <a:chExt cx="1584000" cy="950400"/>
              </a:xfrm>
            </p:grpSpPr>
            <p:sp>
              <p:nvSpPr>
                <p:cNvPr id="8" name="椭圆 7"/>
                <p:cNvSpPr/>
                <p:nvPr/>
              </p:nvSpPr>
              <p:spPr bwMode="auto">
                <a:xfrm>
                  <a:off x="5364088" y="2571750"/>
                  <a:ext cx="1584000" cy="950400"/>
                </a:xfrm>
                <a:prstGeom prst="ellipse">
                  <a:avLst/>
                </a:prstGeom>
                <a:noFill/>
                <a:ln w="19050" cap="flat" cmpd="sng" algn="ctr">
                  <a:solidFill>
                    <a:schemeClr val="tx1"/>
                  </a:solidFill>
                  <a:prstDash val="dash"/>
                  <a:round/>
                  <a:headEnd type="none" w="med" len="med"/>
                  <a:tailEnd type="none" w="med" len="med"/>
                </a:ln>
                <a:effectLst/>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12" name="矩形 11"/>
                <p:cNvSpPr/>
                <p:nvPr/>
              </p:nvSpPr>
              <p:spPr bwMode="auto">
                <a:xfrm>
                  <a:off x="5893376" y="3070811"/>
                  <a:ext cx="504056" cy="302400"/>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实体</a:t>
                  </a:r>
                </a:p>
              </p:txBody>
            </p:sp>
            <p:sp>
              <p:nvSpPr>
                <p:cNvPr id="15" name="文本框 14"/>
                <p:cNvSpPr txBox="1"/>
                <p:nvPr/>
              </p:nvSpPr>
              <p:spPr>
                <a:xfrm>
                  <a:off x="5641348" y="2712793"/>
                  <a:ext cx="1008112" cy="277000"/>
                </a:xfrm>
                <a:prstGeom prst="rect">
                  <a:avLst/>
                </a:prstGeom>
                <a:noFill/>
              </p:spPr>
              <p:txBody>
                <a:bodyPr wrap="square" rtlCol="0">
                  <a:spAutoFit/>
                </a:bodyPr>
                <a:lstStyle/>
                <a:p>
                  <a:pPr algn="ctr"/>
                  <a:r>
                    <a:rPr lang="zh-CN" altLang="en-US" sz="1200" b="1" dirty="0">
                      <a:latin typeface="微软雅黑" panose="020B0503020204020204" pitchFamily="34" charset="-122"/>
                      <a:ea typeface="微软雅黑" panose="020B0503020204020204" pitchFamily="34" charset="-122"/>
                    </a:rPr>
                    <a:t>现实世界</a:t>
                  </a:r>
                </a:p>
              </p:txBody>
            </p:sp>
          </p:grpSp>
          <p:grpSp>
            <p:nvGrpSpPr>
              <p:cNvPr id="24" name="组合 23"/>
              <p:cNvGrpSpPr/>
              <p:nvPr/>
            </p:nvGrpSpPr>
            <p:grpSpPr>
              <a:xfrm>
                <a:off x="5508104" y="3543733"/>
                <a:ext cx="1584000" cy="792000"/>
                <a:chOff x="5392418" y="3512928"/>
                <a:chExt cx="1584000" cy="792000"/>
              </a:xfrm>
            </p:grpSpPr>
            <p:sp>
              <p:nvSpPr>
                <p:cNvPr id="9" name="椭圆 8"/>
                <p:cNvSpPr/>
                <p:nvPr/>
              </p:nvSpPr>
              <p:spPr bwMode="auto">
                <a:xfrm>
                  <a:off x="5392418" y="3512928"/>
                  <a:ext cx="1584000" cy="792000"/>
                </a:xfrm>
                <a:prstGeom prst="ellipse">
                  <a:avLst/>
                </a:prstGeom>
                <a:noFill/>
                <a:ln w="19050" cap="flat" cmpd="sng" algn="ctr">
                  <a:solidFill>
                    <a:schemeClr val="tx1"/>
                  </a:solidFill>
                  <a:prstDash val="dash"/>
                  <a:round/>
                  <a:headEnd type="none" w="med" len="med"/>
                  <a:tailEnd type="none" w="med" len="med"/>
                </a:ln>
                <a:effectLst/>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13" name="矩形 12"/>
                <p:cNvSpPr/>
                <p:nvPr/>
              </p:nvSpPr>
              <p:spPr bwMode="auto">
                <a:xfrm>
                  <a:off x="5691315" y="3755745"/>
                  <a:ext cx="997897" cy="252000"/>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抽象类型</a:t>
                  </a:r>
                </a:p>
              </p:txBody>
            </p:sp>
            <p:sp>
              <p:nvSpPr>
                <p:cNvPr id="16" name="文本框 15"/>
                <p:cNvSpPr txBox="1"/>
                <p:nvPr/>
              </p:nvSpPr>
              <p:spPr>
                <a:xfrm>
                  <a:off x="5673708" y="4007745"/>
                  <a:ext cx="1008112" cy="276999"/>
                </a:xfrm>
                <a:prstGeom prst="rect">
                  <a:avLst/>
                </a:prstGeom>
                <a:noFill/>
              </p:spPr>
              <p:txBody>
                <a:bodyPr wrap="square" rtlCol="0">
                  <a:spAutoFit/>
                </a:bodyPr>
                <a:lstStyle/>
                <a:p>
                  <a:pPr algn="ctr"/>
                  <a:r>
                    <a:rPr lang="zh-CN" altLang="en-US" sz="1200" b="1" dirty="0">
                      <a:latin typeface="微软雅黑" panose="020B0503020204020204" pitchFamily="34" charset="-122"/>
                      <a:ea typeface="微软雅黑" panose="020B0503020204020204" pitchFamily="34" charset="-122"/>
                    </a:rPr>
                    <a:t>概念世界</a:t>
                  </a:r>
                </a:p>
              </p:txBody>
            </p:sp>
          </p:grpSp>
          <p:cxnSp>
            <p:nvCxnSpPr>
              <p:cNvPr id="18" name="直接箭头连接符 17"/>
              <p:cNvCxnSpPr/>
              <p:nvPr/>
            </p:nvCxnSpPr>
            <p:spPr bwMode="auto">
              <a:xfrm flipV="1">
                <a:off x="2987824" y="2995505"/>
                <a:ext cx="0" cy="809633"/>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箭头连接符 19"/>
              <p:cNvCxnSpPr/>
              <p:nvPr/>
            </p:nvCxnSpPr>
            <p:spPr bwMode="auto">
              <a:xfrm>
                <a:off x="3059832" y="3003798"/>
                <a:ext cx="0" cy="817926"/>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文本框 20"/>
              <p:cNvSpPr txBox="1"/>
              <p:nvPr/>
            </p:nvSpPr>
            <p:spPr>
              <a:xfrm>
                <a:off x="2676750" y="3076321"/>
                <a:ext cx="252000" cy="648000"/>
              </a:xfrm>
              <a:prstGeom prst="rect">
                <a:avLst/>
              </a:prstGeom>
              <a:noFill/>
            </p:spPr>
            <p:txBody>
              <a:bodyPr vert="eaVert" wrap="square" rtlCol="0" anchor="ctr" anchorCtr="1">
                <a:spAutoFit/>
              </a:bodyPr>
              <a:lstStyle/>
              <a:p>
                <a:pPr algn="ctr"/>
                <a:r>
                  <a:rPr lang="zh-CN" altLang="en-US" sz="1200" dirty="0">
                    <a:latin typeface="微软雅黑" panose="020B0503020204020204" pitchFamily="34" charset="-122"/>
                    <a:ea typeface="微软雅黑" panose="020B0503020204020204" pitchFamily="34" charset="-122"/>
                  </a:rPr>
                  <a:t>实例化</a:t>
                </a:r>
              </a:p>
            </p:txBody>
          </p:sp>
          <p:sp>
            <p:nvSpPr>
              <p:cNvPr id="22" name="文本框 21"/>
              <p:cNvSpPr txBox="1"/>
              <p:nvPr/>
            </p:nvSpPr>
            <p:spPr>
              <a:xfrm>
                <a:off x="3040432" y="3084615"/>
                <a:ext cx="369332" cy="648000"/>
              </a:xfrm>
              <a:prstGeom prst="rect">
                <a:avLst/>
              </a:prstGeom>
              <a:noFill/>
            </p:spPr>
            <p:txBody>
              <a:bodyPr vert="eaVert" wrap="square" rtlCol="0" anchor="ctr" anchorCtr="1">
                <a:spAutoFit/>
              </a:bodyPr>
              <a:lstStyle/>
              <a:p>
                <a:pPr algn="ctr"/>
                <a:r>
                  <a:rPr lang="zh-CN" altLang="en-US" sz="1200" dirty="0">
                    <a:latin typeface="微软雅黑" panose="020B0503020204020204" pitchFamily="34" charset="-122"/>
                    <a:ea typeface="微软雅黑" panose="020B0503020204020204" pitchFamily="34" charset="-122"/>
                  </a:rPr>
                  <a:t>抽象</a:t>
                </a:r>
              </a:p>
            </p:txBody>
          </p:sp>
          <p:cxnSp>
            <p:nvCxnSpPr>
              <p:cNvPr id="26" name="直接箭头连接符 25"/>
              <p:cNvCxnSpPr>
                <a:stCxn id="12" idx="1"/>
                <a:endCxn id="10" idx="3"/>
              </p:cNvCxnSpPr>
              <p:nvPr/>
            </p:nvCxnSpPr>
            <p:spPr bwMode="auto">
              <a:xfrm flipH="1">
                <a:off x="3275856" y="2842831"/>
                <a:ext cx="2761536" cy="2667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箭头连接符 29"/>
              <p:cNvCxnSpPr>
                <a:stCxn id="12" idx="2"/>
                <a:endCxn id="13" idx="0"/>
              </p:cNvCxnSpPr>
              <p:nvPr/>
            </p:nvCxnSpPr>
            <p:spPr bwMode="auto">
              <a:xfrm>
                <a:off x="6289420" y="2968831"/>
                <a:ext cx="16530" cy="817719"/>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文本框 30"/>
              <p:cNvSpPr txBox="1"/>
              <p:nvPr/>
            </p:nvSpPr>
            <p:spPr>
              <a:xfrm>
                <a:off x="4117787" y="2561562"/>
                <a:ext cx="1008112" cy="276999"/>
              </a:xfrm>
              <a:prstGeom prst="rect">
                <a:avLst/>
              </a:prstGeom>
              <a:noFill/>
            </p:spPr>
            <p:txBody>
              <a:bodyPr wrap="square" rtlCol="0">
                <a:spAutoFit/>
              </a:bodyPr>
              <a:lstStyle/>
              <a:p>
                <a:pPr algn="ctr"/>
                <a:r>
                  <a:rPr lang="zh-CN" altLang="en-US" sz="1200" dirty="0">
                    <a:latin typeface="微软雅黑" panose="020B0503020204020204" pitchFamily="34" charset="-122"/>
                    <a:ea typeface="微软雅黑" panose="020B0503020204020204" pitchFamily="34" charset="-122"/>
                  </a:rPr>
                  <a:t>映射</a:t>
                </a:r>
              </a:p>
            </p:txBody>
          </p:sp>
          <p:sp>
            <p:nvSpPr>
              <p:cNvPr id="32" name="文本框 31"/>
              <p:cNvSpPr txBox="1"/>
              <p:nvPr/>
            </p:nvSpPr>
            <p:spPr>
              <a:xfrm>
                <a:off x="3879599" y="3683224"/>
                <a:ext cx="1484489" cy="276999"/>
              </a:xfrm>
              <a:prstGeom prst="rect">
                <a:avLst/>
              </a:prstGeom>
              <a:noFill/>
            </p:spPr>
            <p:txBody>
              <a:bodyPr wrap="square" rtlCol="0">
                <a:spAutoFit/>
              </a:bodyPr>
              <a:lstStyle/>
              <a:p>
                <a:pPr algn="ctr"/>
                <a:r>
                  <a:rPr lang="zh-CN" altLang="en-US" sz="1200" dirty="0">
                    <a:latin typeface="微软雅黑" panose="020B0503020204020204" pitchFamily="34" charset="-122"/>
                    <a:ea typeface="微软雅黑" panose="020B0503020204020204" pitchFamily="34" charset="-122"/>
                  </a:rPr>
                  <a:t>计算机逻辑的实现</a:t>
                </a:r>
              </a:p>
            </p:txBody>
          </p:sp>
          <p:sp>
            <p:nvSpPr>
              <p:cNvPr id="33" name="文本框 32"/>
              <p:cNvSpPr txBox="1"/>
              <p:nvPr/>
            </p:nvSpPr>
            <p:spPr>
              <a:xfrm>
                <a:off x="6305949" y="3182458"/>
                <a:ext cx="586836" cy="276999"/>
              </a:xfrm>
              <a:prstGeom prst="rect">
                <a:avLst/>
              </a:prstGeom>
              <a:noFill/>
            </p:spPr>
            <p:txBody>
              <a:bodyPr wrap="square" rtlCol="0">
                <a:spAutoFit/>
              </a:bodyPr>
              <a:lstStyle/>
              <a:p>
                <a:pPr algn="ctr"/>
                <a:r>
                  <a:rPr lang="zh-CN" altLang="en-US" sz="1200" dirty="0">
                    <a:latin typeface="微软雅黑" panose="020B0503020204020204" pitchFamily="34" charset="-122"/>
                    <a:ea typeface="微软雅黑" panose="020B0503020204020204" pitchFamily="34" charset="-122"/>
                  </a:rPr>
                  <a:t>抽象</a:t>
                </a:r>
              </a:p>
            </p:txBody>
          </p:sp>
        </p:grpSp>
        <p:cxnSp>
          <p:nvCxnSpPr>
            <p:cNvPr id="37" name="直接箭头连接符 36"/>
            <p:cNvCxnSpPr>
              <a:cxnSpLocks/>
              <a:endCxn id="11" idx="3"/>
            </p:cNvCxnSpPr>
            <p:nvPr/>
          </p:nvCxnSpPr>
          <p:spPr bwMode="auto">
            <a:xfrm flipH="1">
              <a:off x="3134240" y="3248220"/>
              <a:ext cx="2532896" cy="1838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pic>
        <p:nvPicPr>
          <p:cNvPr id="4" name="图片 3">
            <a:extLst>
              <a:ext uri="{FF2B5EF4-FFF2-40B4-BE49-F238E27FC236}">
                <a16:creationId xmlns:a16="http://schemas.microsoft.com/office/drawing/2014/main" id="{50DD2425-4DAB-0F44-8CFA-1685AE6DAB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7675" y="339503"/>
            <a:ext cx="1981851" cy="1174324"/>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wipe(down)">
                                      <p:cBhvr>
                                        <p:cTn id="12" dur="500"/>
                                        <p:tgtEl>
                                          <p:spTgt spid="40"/>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1000"/>
                                        <p:tgtEl>
                                          <p:spTgt spid="35"/>
                                        </p:tgtEl>
                                      </p:cBhvr>
                                    </p:animEffect>
                                    <p:anim calcmode="lin" valueType="num">
                                      <p:cBhvr>
                                        <p:cTn id="18" dur="1000" fill="hold"/>
                                        <p:tgtEl>
                                          <p:spTgt spid="35"/>
                                        </p:tgtEl>
                                        <p:attrNameLst>
                                          <p:attrName>ppt_x</p:attrName>
                                        </p:attrNameLst>
                                      </p:cBhvr>
                                      <p:tavLst>
                                        <p:tav tm="0">
                                          <p:val>
                                            <p:strVal val="#ppt_x"/>
                                          </p:val>
                                        </p:tav>
                                        <p:tav tm="100000">
                                          <p:val>
                                            <p:strVal val="#ppt_x"/>
                                          </p:val>
                                        </p:tav>
                                      </p:tavLst>
                                    </p:anim>
                                    <p:anim calcmode="lin" valueType="num">
                                      <p:cBhvr>
                                        <p:cTn id="1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1000"/>
                                        <p:tgtEl>
                                          <p:spTgt spid="36"/>
                                        </p:tgtEl>
                                      </p:cBhvr>
                                    </p:animEffect>
                                    <p:anim calcmode="lin" valueType="num">
                                      <p:cBhvr>
                                        <p:cTn id="25" dur="1000" fill="hold"/>
                                        <p:tgtEl>
                                          <p:spTgt spid="36"/>
                                        </p:tgtEl>
                                        <p:attrNameLst>
                                          <p:attrName>ppt_x</p:attrName>
                                        </p:attrNameLst>
                                      </p:cBhvr>
                                      <p:tavLst>
                                        <p:tav tm="0">
                                          <p:val>
                                            <p:strVal val="#ppt_x"/>
                                          </p:val>
                                        </p:tav>
                                        <p:tav tm="100000">
                                          <p:val>
                                            <p:strVal val="#ppt_x"/>
                                          </p:val>
                                        </p:tav>
                                      </p:tavLst>
                                    </p:anim>
                                    <p:anim calcmode="lin" valueType="num">
                                      <p:cBhvr>
                                        <p:cTn id="26"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40"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a:off x="1336924" y="938796"/>
            <a:ext cx="3381054" cy="369332"/>
          </a:xfrm>
          <a:prstGeom prst="rect">
            <a:avLst/>
          </a:prstGeom>
        </p:spPr>
        <p:txBody>
          <a:bodyPr wrap="none">
            <a:spAutoFit/>
          </a:bodyPr>
          <a:lstStyle/>
          <a:p>
            <a:pPr marL="285750" indent="-285750">
              <a:buFont typeface="Wingdings" panose="05000000000000000000" pitchFamily="2" charset="2"/>
              <a:buChar char="u"/>
            </a:pPr>
            <a:r>
              <a:rPr lang="zh-CN" altLang="en-US" sz="1800" b="1" dirty="0">
                <a:solidFill>
                  <a:schemeClr val="accent2"/>
                </a:solidFill>
                <a:latin typeface="微软雅黑" panose="020B0503020204020204" pitchFamily="34" charset="-122"/>
                <a:ea typeface="微软雅黑" panose="020B0503020204020204" pitchFamily="34" charset="-122"/>
              </a:rPr>
              <a:t> 如何理解并区分 “对象”？</a:t>
            </a:r>
          </a:p>
        </p:txBody>
      </p:sp>
      <p:grpSp>
        <p:nvGrpSpPr>
          <p:cNvPr id="16" name="组合 15"/>
          <p:cNvGrpSpPr/>
          <p:nvPr/>
        </p:nvGrpSpPr>
        <p:grpSpPr>
          <a:xfrm>
            <a:off x="1336924" y="1563638"/>
            <a:ext cx="6122623" cy="2324776"/>
            <a:chOff x="1344745" y="1059194"/>
            <a:chExt cx="6122623" cy="2324776"/>
          </a:xfrm>
        </p:grpSpPr>
        <p:grpSp>
          <p:nvGrpSpPr>
            <p:cNvPr id="7" name="组合 6"/>
            <p:cNvGrpSpPr>
              <a:grpSpLocks noChangeAspect="1"/>
            </p:cNvGrpSpPr>
            <p:nvPr/>
          </p:nvGrpSpPr>
          <p:grpSpPr>
            <a:xfrm>
              <a:off x="1344745" y="1059194"/>
              <a:ext cx="5328592" cy="2324776"/>
              <a:chOff x="1545328" y="1169456"/>
              <a:chExt cx="6152154" cy="3338295"/>
            </a:xfrm>
          </p:grpSpPr>
          <p:sp>
            <p:nvSpPr>
              <p:cNvPr id="8" name="Freeform 4"/>
              <p:cNvSpPr/>
              <p:nvPr/>
            </p:nvSpPr>
            <p:spPr bwMode="blackWhite">
              <a:xfrm>
                <a:off x="1545328" y="1169456"/>
                <a:ext cx="5136176" cy="1255188"/>
              </a:xfrm>
              <a:custGeom>
                <a:avLst/>
                <a:gdLst>
                  <a:gd name="T0" fmla="*/ 0 w 3559"/>
                  <a:gd name="T1" fmla="*/ 496 h 896"/>
                  <a:gd name="T2" fmla="*/ 2943 w 3559"/>
                  <a:gd name="T3" fmla="*/ 496 h 896"/>
                  <a:gd name="T4" fmla="*/ 2663 w 3559"/>
                  <a:gd name="T5" fmla="*/ 0 h 896"/>
                  <a:gd name="T6" fmla="*/ 3063 w 3559"/>
                  <a:gd name="T7" fmla="*/ 0 h 896"/>
                  <a:gd name="T8" fmla="*/ 3558 w 3559"/>
                  <a:gd name="T9" fmla="*/ 895 h 896"/>
                  <a:gd name="T10" fmla="*/ 0 w 3559"/>
                  <a:gd name="T11" fmla="*/ 895 h 896"/>
                </a:gdLst>
                <a:ahLst/>
                <a:cxnLst>
                  <a:cxn ang="0">
                    <a:pos x="T0" y="T1"/>
                  </a:cxn>
                  <a:cxn ang="0">
                    <a:pos x="T2" y="T3"/>
                  </a:cxn>
                  <a:cxn ang="0">
                    <a:pos x="T4" y="T5"/>
                  </a:cxn>
                  <a:cxn ang="0">
                    <a:pos x="T6" y="T7"/>
                  </a:cxn>
                  <a:cxn ang="0">
                    <a:pos x="T8" y="T9"/>
                  </a:cxn>
                  <a:cxn ang="0">
                    <a:pos x="T10" y="T11"/>
                  </a:cxn>
                </a:cxnLst>
                <a:rect l="0" t="0" r="r" b="b"/>
                <a:pathLst>
                  <a:path w="3559" h="896">
                    <a:moveTo>
                      <a:pt x="0" y="496"/>
                    </a:moveTo>
                    <a:lnTo>
                      <a:pt x="2943" y="496"/>
                    </a:lnTo>
                    <a:lnTo>
                      <a:pt x="2663" y="0"/>
                    </a:lnTo>
                    <a:lnTo>
                      <a:pt x="3063" y="0"/>
                    </a:lnTo>
                    <a:lnTo>
                      <a:pt x="3558" y="895"/>
                    </a:lnTo>
                    <a:lnTo>
                      <a:pt x="0" y="895"/>
                    </a:lnTo>
                  </a:path>
                </a:pathLst>
              </a:custGeom>
              <a:gradFill>
                <a:gsLst>
                  <a:gs pos="64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4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9" name="Freeform 5"/>
              <p:cNvSpPr/>
              <p:nvPr/>
            </p:nvSpPr>
            <p:spPr bwMode="blackWhite">
              <a:xfrm>
                <a:off x="1545328" y="3252563"/>
                <a:ext cx="5136176" cy="1255188"/>
              </a:xfrm>
              <a:custGeom>
                <a:avLst/>
                <a:gdLst>
                  <a:gd name="T0" fmla="*/ 0 w 3559"/>
                  <a:gd name="T1" fmla="*/ 399 h 896"/>
                  <a:gd name="T2" fmla="*/ 2943 w 3559"/>
                  <a:gd name="T3" fmla="*/ 399 h 896"/>
                  <a:gd name="T4" fmla="*/ 2687 w 3559"/>
                  <a:gd name="T5" fmla="*/ 895 h 896"/>
                  <a:gd name="T6" fmla="*/ 3087 w 3559"/>
                  <a:gd name="T7" fmla="*/ 895 h 896"/>
                  <a:gd name="T8" fmla="*/ 3558 w 3559"/>
                  <a:gd name="T9" fmla="*/ 0 h 896"/>
                  <a:gd name="T10" fmla="*/ 0 w 3559"/>
                  <a:gd name="T11" fmla="*/ 0 h 896"/>
                </a:gdLst>
                <a:ahLst/>
                <a:cxnLst>
                  <a:cxn ang="0">
                    <a:pos x="T0" y="T1"/>
                  </a:cxn>
                  <a:cxn ang="0">
                    <a:pos x="T2" y="T3"/>
                  </a:cxn>
                  <a:cxn ang="0">
                    <a:pos x="T4" y="T5"/>
                  </a:cxn>
                  <a:cxn ang="0">
                    <a:pos x="T6" y="T7"/>
                  </a:cxn>
                  <a:cxn ang="0">
                    <a:pos x="T8" y="T9"/>
                  </a:cxn>
                  <a:cxn ang="0">
                    <a:pos x="T10" y="T11"/>
                  </a:cxn>
                </a:cxnLst>
                <a:rect l="0" t="0" r="r" b="b"/>
                <a:pathLst>
                  <a:path w="3559" h="896">
                    <a:moveTo>
                      <a:pt x="0" y="399"/>
                    </a:moveTo>
                    <a:lnTo>
                      <a:pt x="2943" y="399"/>
                    </a:lnTo>
                    <a:lnTo>
                      <a:pt x="2687" y="895"/>
                    </a:lnTo>
                    <a:lnTo>
                      <a:pt x="3087" y="895"/>
                    </a:lnTo>
                    <a:lnTo>
                      <a:pt x="3558" y="0"/>
                    </a:lnTo>
                    <a:lnTo>
                      <a:pt x="0" y="0"/>
                    </a:lnTo>
                  </a:path>
                </a:pathLst>
              </a:custGeom>
              <a:gradFill>
                <a:gsLst>
                  <a:gs pos="3000">
                    <a:srgbClr val="F9F9F9"/>
                  </a:gs>
                  <a:gs pos="56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4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10" name="Freeform 6"/>
              <p:cNvSpPr/>
              <p:nvPr/>
            </p:nvSpPr>
            <p:spPr bwMode="blackWhite">
              <a:xfrm>
                <a:off x="1545328" y="1169456"/>
                <a:ext cx="6152154" cy="3338295"/>
              </a:xfrm>
              <a:custGeom>
                <a:avLst/>
                <a:gdLst>
                  <a:gd name="T0" fmla="*/ 0 w 4263"/>
                  <a:gd name="T1" fmla="*/ 991 h 2383"/>
                  <a:gd name="T2" fmla="*/ 3750 w 4263"/>
                  <a:gd name="T3" fmla="*/ 991 h 2383"/>
                  <a:gd name="T4" fmla="*/ 3207 w 4263"/>
                  <a:gd name="T5" fmla="*/ 0 h 2383"/>
                  <a:gd name="T6" fmla="*/ 3630 w 4263"/>
                  <a:gd name="T7" fmla="*/ 0 h 2383"/>
                  <a:gd name="T8" fmla="*/ 4262 w 4263"/>
                  <a:gd name="T9" fmla="*/ 1207 h 2383"/>
                  <a:gd name="T10" fmla="*/ 3630 w 4263"/>
                  <a:gd name="T11" fmla="*/ 2382 h 2383"/>
                  <a:gd name="T12" fmla="*/ 3254 w 4263"/>
                  <a:gd name="T13" fmla="*/ 2382 h 2383"/>
                  <a:gd name="T14" fmla="*/ 3774 w 4263"/>
                  <a:gd name="T15" fmla="*/ 1391 h 2383"/>
                  <a:gd name="T16" fmla="*/ 0 w 4263"/>
                  <a:gd name="T17" fmla="*/ 1391 h 2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3" h="2383">
                    <a:moveTo>
                      <a:pt x="0" y="991"/>
                    </a:moveTo>
                    <a:lnTo>
                      <a:pt x="3750" y="991"/>
                    </a:lnTo>
                    <a:lnTo>
                      <a:pt x="3207" y="0"/>
                    </a:lnTo>
                    <a:lnTo>
                      <a:pt x="3630" y="0"/>
                    </a:lnTo>
                    <a:lnTo>
                      <a:pt x="4262" y="1207"/>
                    </a:lnTo>
                    <a:lnTo>
                      <a:pt x="3630" y="2382"/>
                    </a:lnTo>
                    <a:lnTo>
                      <a:pt x="3254" y="2382"/>
                    </a:lnTo>
                    <a:lnTo>
                      <a:pt x="3774" y="1391"/>
                    </a:lnTo>
                    <a:lnTo>
                      <a:pt x="0" y="1391"/>
                    </a:lnTo>
                  </a:path>
                </a:pathLst>
              </a:custGeom>
              <a:gradFill>
                <a:gsLst>
                  <a:gs pos="33000">
                    <a:srgbClr val="2676FF">
                      <a:lumMod val="60000"/>
                      <a:lumOff val="40000"/>
                    </a:srgbClr>
                  </a:gs>
                  <a:gs pos="100000">
                    <a:srgbClr val="2676FF"/>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400" b="0" i="0" u="none" strike="noStrike" kern="0" cap="none" spc="0" normalizeH="0" baseline="0" noProof="0">
                  <a:ln>
                    <a:noFill/>
                  </a:ln>
                  <a:solidFill>
                    <a:srgbClr val="F9F9F9"/>
                  </a:solidFill>
                  <a:effectLst/>
                  <a:uLnTx/>
                  <a:uFillTx/>
                  <a:latin typeface="微软雅黑" panose="020B0503020204020204" pitchFamily="34" charset="-122"/>
                  <a:ea typeface="微软雅黑" panose="020B0503020204020204" pitchFamily="34" charset="-122"/>
                  <a:cs typeface="+mn-cs"/>
                </a:endParaRPr>
              </a:p>
            </p:txBody>
          </p:sp>
          <p:sp>
            <p:nvSpPr>
              <p:cNvPr id="11" name="TextBox 53"/>
              <p:cNvSpPr txBox="1">
                <a:spLocks noChangeArrowheads="1"/>
              </p:cNvSpPr>
              <p:nvPr/>
            </p:nvSpPr>
            <p:spPr bwMode="auto">
              <a:xfrm>
                <a:off x="1817509" y="2579235"/>
                <a:ext cx="3558591" cy="488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p>
                <a:pPr marL="0" marR="0" lvl="0" indent="0" defTabSz="932815" eaLnBrk="1" fontAlgn="auto" latinLnBrk="0" hangingPunct="1">
                  <a:lnSpc>
                    <a:spcPct val="100000"/>
                  </a:lnSpc>
                  <a:spcBef>
                    <a:spcPts val="0"/>
                  </a:spcBef>
                  <a:spcAft>
                    <a:spcPts val="0"/>
                  </a:spcAft>
                  <a:buClrTx/>
                  <a:buSzTx/>
                  <a:buFontTx/>
                  <a:buNone/>
                  <a:defRPr/>
                </a:pPr>
                <a:r>
                  <a:rPr kumimoji="0" lang="zh-CN" altLang="en-US" sz="1600" b="1" kern="0" dirty="0">
                    <a:solidFill>
                      <a:srgbClr val="FFFFFF"/>
                    </a:solidFill>
                    <a:latin typeface="微软雅黑" panose="020B0503020204020204" pitchFamily="34" charset="-122"/>
                    <a:ea typeface="微软雅黑" panose="020B0503020204020204" pitchFamily="34" charset="-122"/>
                    <a:cs typeface="宋体" panose="02010600030101010101" pitchFamily="2" charset="-122"/>
                  </a:rPr>
                  <a:t>对象的状态是什么？</a:t>
                </a:r>
                <a:r>
                  <a:rPr kumimoji="0" lang="en-US" altLang="zh-CN" sz="1600" b="1" kern="0" dirty="0">
                    <a:solidFill>
                      <a:srgbClr val="FFFFFF"/>
                    </a:solidFill>
                    <a:latin typeface="微软雅黑" panose="020B0503020204020204" pitchFamily="34" charset="-122"/>
                    <a:ea typeface="微软雅黑" panose="020B0503020204020204" pitchFamily="34" charset="-122"/>
                    <a:cs typeface="宋体" panose="02010600030101010101" pitchFamily="2" charset="-122"/>
                  </a:rPr>
                  <a:t>——</a:t>
                </a:r>
                <a:r>
                  <a:rPr kumimoji="0" lang="zh-CN" altLang="en-US" sz="1600" b="1" kern="0" dirty="0">
                    <a:solidFill>
                      <a:srgbClr val="FFFFFF"/>
                    </a:solidFill>
                    <a:latin typeface="微软雅黑" panose="020B0503020204020204" pitchFamily="34" charset="-122"/>
                    <a:ea typeface="微软雅黑" panose="020B0503020204020204" pitchFamily="34" charset="-122"/>
                    <a:cs typeface="宋体" panose="02010600030101010101" pitchFamily="2" charset="-122"/>
                  </a:rPr>
                  <a:t>属性</a:t>
                </a:r>
              </a:p>
            </p:txBody>
          </p:sp>
          <p:sp>
            <p:nvSpPr>
              <p:cNvPr id="12" name="TextBox 53"/>
              <p:cNvSpPr txBox="1">
                <a:spLocks noChangeArrowheads="1"/>
              </p:cNvSpPr>
              <p:nvPr/>
            </p:nvSpPr>
            <p:spPr bwMode="auto">
              <a:xfrm>
                <a:off x="1799843" y="1965695"/>
                <a:ext cx="4627146" cy="488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p>
                <a:pPr defTabSz="932815" fontAlgn="auto">
                  <a:spcBef>
                    <a:spcPts val="0"/>
                  </a:spcBef>
                  <a:spcAft>
                    <a:spcPts val="0"/>
                  </a:spcAft>
                  <a:defRPr/>
                </a:pPr>
                <a:r>
                  <a:rPr kumimoji="0" lang="zh-CN" altLang="en-US" sz="1600" b="1" kern="0" dirty="0">
                    <a:solidFill>
                      <a:srgbClr val="5F5F5F"/>
                    </a:solidFill>
                    <a:latin typeface="微软雅黑" panose="020B0503020204020204" pitchFamily="34" charset="-122"/>
                    <a:ea typeface="微软雅黑" panose="020B0503020204020204" pitchFamily="34" charset="-122"/>
                    <a:cs typeface="宋体" panose="02010600030101010101" pitchFamily="2" charset="-122"/>
                  </a:rPr>
                  <a:t>对象的身份是什么？</a:t>
                </a:r>
                <a:r>
                  <a:rPr kumimoji="0" lang="en-US" altLang="zh-CN" sz="1600" b="1" kern="0" dirty="0">
                    <a:solidFill>
                      <a:srgbClr val="5F5F5F"/>
                    </a:solidFill>
                    <a:latin typeface="微软雅黑" panose="020B0503020204020204" pitchFamily="34" charset="-122"/>
                    <a:ea typeface="微软雅黑" panose="020B0503020204020204" pitchFamily="34" charset="-122"/>
                    <a:cs typeface="宋体" panose="02010600030101010101" pitchFamily="2" charset="-122"/>
                  </a:rPr>
                  <a:t>——</a:t>
                </a:r>
                <a:r>
                  <a:rPr kumimoji="0" lang="zh-CN" altLang="en-US" sz="1600" b="1" kern="0" dirty="0">
                    <a:solidFill>
                      <a:schemeClr val="accent6"/>
                    </a:solidFill>
                    <a:latin typeface="微软雅黑" panose="020B0503020204020204" pitchFamily="34" charset="-122"/>
                    <a:ea typeface="微软雅黑" panose="020B0503020204020204" pitchFamily="34" charset="-122"/>
                    <a:cs typeface="宋体" panose="02010600030101010101" pitchFamily="2" charset="-122"/>
                  </a:rPr>
                  <a:t>对象标识（名称）</a:t>
                </a:r>
              </a:p>
            </p:txBody>
          </p:sp>
          <p:sp>
            <p:nvSpPr>
              <p:cNvPr id="13" name="TextBox 53"/>
              <p:cNvSpPr txBox="1">
                <a:spLocks noChangeArrowheads="1"/>
              </p:cNvSpPr>
              <p:nvPr/>
            </p:nvSpPr>
            <p:spPr bwMode="auto">
              <a:xfrm>
                <a:off x="1799843" y="3282457"/>
                <a:ext cx="3974277" cy="488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p>
                <a:pPr defTabSz="932815" fontAlgn="auto">
                  <a:spcBef>
                    <a:spcPts val="0"/>
                  </a:spcBef>
                  <a:spcAft>
                    <a:spcPts val="0"/>
                  </a:spcAft>
                  <a:defRPr/>
                </a:pPr>
                <a:r>
                  <a:rPr kumimoji="0" lang="zh-CN" altLang="en-US" sz="1600" b="1" kern="0" dirty="0">
                    <a:solidFill>
                      <a:srgbClr val="5F5F5F"/>
                    </a:solidFill>
                    <a:latin typeface="微软雅黑" panose="020B0503020204020204" pitchFamily="34" charset="-122"/>
                    <a:ea typeface="微软雅黑" panose="020B0503020204020204" pitchFamily="34" charset="-122"/>
                    <a:cs typeface="宋体" panose="02010600030101010101" pitchFamily="2" charset="-122"/>
                  </a:rPr>
                  <a:t>对象的行为是什么？</a:t>
                </a:r>
                <a:r>
                  <a:rPr kumimoji="0" lang="en-US" altLang="zh-CN" sz="1600" b="1" kern="0" dirty="0">
                    <a:solidFill>
                      <a:srgbClr val="5F5F5F"/>
                    </a:solidFill>
                    <a:latin typeface="微软雅黑" panose="020B0503020204020204" pitchFamily="34" charset="-122"/>
                    <a:ea typeface="微软雅黑" panose="020B0503020204020204" pitchFamily="34" charset="-122"/>
                    <a:cs typeface="宋体" panose="02010600030101010101" pitchFamily="2" charset="-122"/>
                  </a:rPr>
                  <a:t>——</a:t>
                </a:r>
                <a:r>
                  <a:rPr kumimoji="0" lang="zh-CN" altLang="en-US" sz="1600" b="1" kern="0" dirty="0">
                    <a:solidFill>
                      <a:schemeClr val="accent6"/>
                    </a:solidFill>
                    <a:latin typeface="微软雅黑" panose="020B0503020204020204" pitchFamily="34" charset="-122"/>
                    <a:ea typeface="微软雅黑" panose="020B0503020204020204" pitchFamily="34" charset="-122"/>
                    <a:cs typeface="宋体" panose="02010600030101010101" pitchFamily="2" charset="-122"/>
                  </a:rPr>
                  <a:t>方法</a:t>
                </a:r>
              </a:p>
            </p:txBody>
          </p:sp>
        </p:grpSp>
        <p:sp>
          <p:nvSpPr>
            <p:cNvPr id="15" name="矩形 14"/>
            <p:cNvSpPr/>
            <p:nvPr/>
          </p:nvSpPr>
          <p:spPr>
            <a:xfrm>
              <a:off x="6974925" y="1534214"/>
              <a:ext cx="492443" cy="1374735"/>
            </a:xfrm>
            <a:prstGeom prst="rect">
              <a:avLst/>
            </a:prstGeom>
          </p:spPr>
          <p:txBody>
            <a:bodyPr vert="eaVert" wrap="none">
              <a:spAutoFit/>
            </a:bodyPr>
            <a:lstStyle/>
            <a:p>
              <a:pPr eaLnBrk="1" hangingPunct="1"/>
              <a:r>
                <a:rPr lang="zh-CN" altLang="en-US" sz="2000" b="1" dirty="0">
                  <a:latin typeface="微软雅黑" panose="020B0503020204020204" pitchFamily="34" charset="-122"/>
                  <a:ea typeface="微软雅黑" panose="020B0503020204020204" pitchFamily="34" charset="-122"/>
                </a:rPr>
                <a:t>三方面特征</a:t>
              </a:r>
            </a:p>
          </p:txBody>
        </p:sp>
      </p:gr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4" name="组合 43"/>
          <p:cNvGrpSpPr/>
          <p:nvPr/>
        </p:nvGrpSpPr>
        <p:grpSpPr>
          <a:xfrm>
            <a:off x="3673471" y="627534"/>
            <a:ext cx="5040000" cy="432000"/>
            <a:chOff x="3889496" y="699542"/>
            <a:chExt cx="4505369" cy="540000"/>
          </a:xfrm>
        </p:grpSpPr>
        <p:sp>
          <p:nvSpPr>
            <p:cNvPr id="21" name="AutoShape 8"/>
            <p:cNvSpPr>
              <a:spLocks noChangeArrowheads="1"/>
            </p:cNvSpPr>
            <p:nvPr/>
          </p:nvSpPr>
          <p:spPr bwMode="auto">
            <a:xfrm rot="10800000">
              <a:off x="3902378" y="762480"/>
              <a:ext cx="4492487" cy="477062"/>
            </a:xfrm>
            <a:prstGeom prst="upArrowCallout">
              <a:avLst>
                <a:gd name="adj1" fmla="val 82868"/>
                <a:gd name="adj2" fmla="val 41434"/>
                <a:gd name="adj3" fmla="val 17995"/>
                <a:gd name="adj4" fmla="val 81949"/>
              </a:avLst>
            </a:prstGeom>
            <a:gradFill rotWithShape="1">
              <a:gsLst>
                <a:gs pos="0">
                  <a:srgbClr val="DDDDDD"/>
                </a:gs>
                <a:gs pos="100000">
                  <a:srgbClr val="FFFFFF"/>
                </a:gs>
              </a:gsLst>
              <a:lin ang="5400000" scaled="1"/>
            </a:gra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endParaRPr>
            </a:p>
          </p:txBody>
        </p:sp>
        <p:sp>
          <p:nvSpPr>
            <p:cNvPr id="22" name="AutoShape 9"/>
            <p:cNvSpPr>
              <a:spLocks noChangeArrowheads="1"/>
            </p:cNvSpPr>
            <p:nvPr/>
          </p:nvSpPr>
          <p:spPr bwMode="auto">
            <a:xfrm rot="10800000">
              <a:off x="3895937" y="699542"/>
              <a:ext cx="4492487" cy="69814"/>
            </a:xfrm>
            <a:custGeom>
              <a:avLst/>
              <a:gdLst>
                <a:gd name="G0" fmla="+- 1072 0 0"/>
                <a:gd name="G1" fmla="+- 21600 0 1072"/>
                <a:gd name="G2" fmla="*/ 1072 1 2"/>
                <a:gd name="G3" fmla="+- 21600 0 G2"/>
                <a:gd name="G4" fmla="+/ 1072 21600 2"/>
                <a:gd name="G5" fmla="+/ G1 0 2"/>
                <a:gd name="G6" fmla="*/ 21600 21600 1072"/>
                <a:gd name="G7" fmla="*/ G6 1 2"/>
                <a:gd name="G8" fmla="+- 21600 0 G7"/>
                <a:gd name="G9" fmla="*/ 21600 1 2"/>
                <a:gd name="G10" fmla="+- 1072 0 G9"/>
                <a:gd name="G11" fmla="?: G10 G8 0"/>
                <a:gd name="G12" fmla="?: G10 G7 21600"/>
                <a:gd name="T0" fmla="*/ 21064 w 21600"/>
                <a:gd name="T1" fmla="*/ 10800 h 21600"/>
                <a:gd name="T2" fmla="*/ 10800 w 21600"/>
                <a:gd name="T3" fmla="*/ 21600 h 21600"/>
                <a:gd name="T4" fmla="*/ 536 w 21600"/>
                <a:gd name="T5" fmla="*/ 10800 h 21600"/>
                <a:gd name="T6" fmla="*/ 10800 w 21600"/>
                <a:gd name="T7" fmla="*/ 0 h 21600"/>
                <a:gd name="T8" fmla="*/ 2336 w 21600"/>
                <a:gd name="T9" fmla="*/ 2336 h 21600"/>
                <a:gd name="T10" fmla="*/ 19264 w 21600"/>
                <a:gd name="T11" fmla="*/ 19264 h 21600"/>
              </a:gdLst>
              <a:ahLst/>
              <a:cxnLst>
                <a:cxn ang="0">
                  <a:pos x="T0" y="T1"/>
                </a:cxn>
                <a:cxn ang="0">
                  <a:pos x="T2" y="T3"/>
                </a:cxn>
                <a:cxn ang="0">
                  <a:pos x="T4" y="T5"/>
                </a:cxn>
                <a:cxn ang="0">
                  <a:pos x="T6" y="T7"/>
                </a:cxn>
              </a:cxnLst>
              <a:rect l="T8" t="T9" r="T10" b="T11"/>
              <a:pathLst>
                <a:path w="21600" h="21600">
                  <a:moveTo>
                    <a:pt x="0" y="0"/>
                  </a:moveTo>
                  <a:lnTo>
                    <a:pt x="1072" y="21600"/>
                  </a:lnTo>
                  <a:lnTo>
                    <a:pt x="20528" y="21600"/>
                  </a:lnTo>
                  <a:lnTo>
                    <a:pt x="21600" y="0"/>
                  </a:lnTo>
                  <a:close/>
                </a:path>
              </a:pathLst>
            </a:custGeom>
            <a:gradFill rotWithShape="1">
              <a:gsLst>
                <a:gs pos="0">
                  <a:srgbClr val="B2B2B2">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20" name="Rectangle 10"/>
            <p:cNvSpPr>
              <a:spLocks noChangeArrowheads="1"/>
            </p:cNvSpPr>
            <p:nvPr/>
          </p:nvSpPr>
          <p:spPr bwMode="auto">
            <a:xfrm>
              <a:off x="3889496" y="798157"/>
              <a:ext cx="4455453" cy="333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eaLnBrk="1" hangingPunct="1">
                <a:lnSpc>
                  <a:spcPct val="130000"/>
                </a:lnSpc>
                <a:spcBef>
                  <a:spcPct val="50000"/>
                </a:spcBef>
                <a:buFontTx/>
                <a:buNone/>
              </a:pPr>
              <a:r>
                <a:rPr lang="en-US" altLang="zh-CN" sz="1200" b="1" dirty="0">
                  <a:latin typeface="微软雅黑" panose="020B0503020204020204" pitchFamily="34" charset="-122"/>
                  <a:ea typeface="微软雅黑" panose="020B0503020204020204" pitchFamily="34" charset="-122"/>
                </a:rPr>
                <a:t>1.</a:t>
              </a:r>
              <a:r>
                <a:rPr lang="zh-CN" altLang="en-US" sz="1200" b="1" dirty="0">
                  <a:latin typeface="微软雅黑" panose="020B0503020204020204" pitchFamily="34" charset="-122"/>
                  <a:ea typeface="微软雅黑" panose="020B0503020204020204" pitchFamily="34" charset="-122"/>
                </a:rPr>
                <a:t>理解面向对象程序设计的基本概念</a:t>
              </a:r>
            </a:p>
          </p:txBody>
        </p:sp>
      </p:grpSp>
      <p:grpSp>
        <p:nvGrpSpPr>
          <p:cNvPr id="47" name="组合 46"/>
          <p:cNvGrpSpPr/>
          <p:nvPr/>
        </p:nvGrpSpPr>
        <p:grpSpPr>
          <a:xfrm>
            <a:off x="3687882" y="3927998"/>
            <a:ext cx="5040000" cy="540847"/>
            <a:chOff x="3876447" y="3928108"/>
            <a:chExt cx="4503593" cy="540847"/>
          </a:xfrm>
        </p:grpSpPr>
        <p:sp>
          <p:nvSpPr>
            <p:cNvPr id="17" name="AutoShape 5"/>
            <p:cNvSpPr>
              <a:spLocks noChangeArrowheads="1"/>
            </p:cNvSpPr>
            <p:nvPr/>
          </p:nvSpPr>
          <p:spPr bwMode="auto">
            <a:xfrm rot="10800000">
              <a:off x="3876447" y="3928108"/>
              <a:ext cx="4492487" cy="66122"/>
            </a:xfrm>
            <a:custGeom>
              <a:avLst/>
              <a:gdLst>
                <a:gd name="G0" fmla="+- 1072 0 0"/>
                <a:gd name="G1" fmla="+- 21600 0 1072"/>
                <a:gd name="G2" fmla="*/ 1072 1 2"/>
                <a:gd name="G3" fmla="+- 21600 0 G2"/>
                <a:gd name="G4" fmla="+/ 1072 21600 2"/>
                <a:gd name="G5" fmla="+/ G1 0 2"/>
                <a:gd name="G6" fmla="*/ 21600 21600 1072"/>
                <a:gd name="G7" fmla="*/ G6 1 2"/>
                <a:gd name="G8" fmla="+- 21600 0 G7"/>
                <a:gd name="G9" fmla="*/ 21600 1 2"/>
                <a:gd name="G10" fmla="+- 1072 0 G9"/>
                <a:gd name="G11" fmla="?: G10 G8 0"/>
                <a:gd name="G12" fmla="?: G10 G7 21600"/>
                <a:gd name="T0" fmla="*/ 21064 w 21600"/>
                <a:gd name="T1" fmla="*/ 10800 h 21600"/>
                <a:gd name="T2" fmla="*/ 10800 w 21600"/>
                <a:gd name="T3" fmla="*/ 21600 h 21600"/>
                <a:gd name="T4" fmla="*/ 536 w 21600"/>
                <a:gd name="T5" fmla="*/ 10800 h 21600"/>
                <a:gd name="T6" fmla="*/ 10800 w 21600"/>
                <a:gd name="T7" fmla="*/ 0 h 21600"/>
                <a:gd name="T8" fmla="*/ 2336 w 21600"/>
                <a:gd name="T9" fmla="*/ 2336 h 21600"/>
                <a:gd name="T10" fmla="*/ 19264 w 21600"/>
                <a:gd name="T11" fmla="*/ 19264 h 21600"/>
              </a:gdLst>
              <a:ahLst/>
              <a:cxnLst>
                <a:cxn ang="0">
                  <a:pos x="T0" y="T1"/>
                </a:cxn>
                <a:cxn ang="0">
                  <a:pos x="T2" y="T3"/>
                </a:cxn>
                <a:cxn ang="0">
                  <a:pos x="T4" y="T5"/>
                </a:cxn>
                <a:cxn ang="0">
                  <a:pos x="T6" y="T7"/>
                </a:cxn>
              </a:cxnLst>
              <a:rect l="T8" t="T9" r="T10" b="T11"/>
              <a:pathLst>
                <a:path w="21600" h="21600">
                  <a:moveTo>
                    <a:pt x="0" y="0"/>
                  </a:moveTo>
                  <a:lnTo>
                    <a:pt x="1072" y="21600"/>
                  </a:lnTo>
                  <a:lnTo>
                    <a:pt x="20528" y="21600"/>
                  </a:lnTo>
                  <a:lnTo>
                    <a:pt x="21600" y="0"/>
                  </a:lnTo>
                  <a:close/>
                </a:path>
              </a:pathLst>
            </a:custGeom>
            <a:gradFill rotWithShape="1">
              <a:gsLst>
                <a:gs pos="0">
                  <a:srgbClr val="B2B2B2">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grpSp>
          <p:nvGrpSpPr>
            <p:cNvPr id="43" name="组合 42"/>
            <p:cNvGrpSpPr/>
            <p:nvPr/>
          </p:nvGrpSpPr>
          <p:grpSpPr>
            <a:xfrm>
              <a:off x="3887553" y="3994076"/>
              <a:ext cx="4492487" cy="474879"/>
              <a:chOff x="3895936" y="3861007"/>
              <a:chExt cx="4492487" cy="474879"/>
            </a:xfrm>
          </p:grpSpPr>
          <p:sp>
            <p:nvSpPr>
              <p:cNvPr id="16" name="Rectangle 4"/>
              <p:cNvSpPr>
                <a:spLocks noChangeArrowheads="1"/>
              </p:cNvSpPr>
              <p:nvPr/>
            </p:nvSpPr>
            <p:spPr bwMode="auto">
              <a:xfrm rot="10800000">
                <a:off x="3895936" y="3861007"/>
                <a:ext cx="4492487" cy="474879"/>
              </a:xfrm>
              <a:prstGeom prst="rect">
                <a:avLst/>
              </a:prstGeom>
              <a:gradFill rotWithShape="1">
                <a:gsLst>
                  <a:gs pos="0">
                    <a:srgbClr val="DDDDDD"/>
                  </a:gs>
                  <a:gs pos="100000">
                    <a:srgbClr val="FFFFFF"/>
                  </a:gs>
                </a:gsLst>
                <a:lin ang="5400000" scaled="1"/>
              </a:gra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18" name="Rectangle 6"/>
              <p:cNvSpPr>
                <a:spLocks noChangeArrowheads="1"/>
              </p:cNvSpPr>
              <p:nvPr/>
            </p:nvSpPr>
            <p:spPr bwMode="auto">
              <a:xfrm>
                <a:off x="3903987" y="3951174"/>
                <a:ext cx="4455452" cy="29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indent="0">
                  <a:buNone/>
                </a:pPr>
                <a:r>
                  <a:rPr lang="en-US" altLang="zh-CN" sz="1200" b="1" dirty="0">
                    <a:latin typeface="微软雅黑" panose="020B0503020204020204" pitchFamily="34" charset="-122"/>
                    <a:ea typeface="微软雅黑" panose="020B0503020204020204" pitchFamily="34" charset="-122"/>
                  </a:rPr>
                  <a:t>7. </a:t>
                </a:r>
                <a:r>
                  <a:rPr lang="zh-CN" altLang="en-US" sz="1200" b="1" dirty="0">
                    <a:latin typeface="微软雅黑" panose="020B0503020204020204" pitchFamily="34" charset="-122"/>
                    <a:ea typeface="微软雅黑" panose="020B0503020204020204" pitchFamily="34" charset="-122"/>
                  </a:rPr>
                  <a:t>掌握</a:t>
                </a:r>
                <a:r>
                  <a:rPr lang="en-US" altLang="zh-CN" sz="1200" b="1" dirty="0">
                    <a:latin typeface="微软雅黑" panose="020B0503020204020204" pitchFamily="34" charset="-122"/>
                    <a:ea typeface="微软雅黑" panose="020B0503020204020204" pitchFamily="34" charset="-122"/>
                  </a:rPr>
                  <a:t>Java</a:t>
                </a:r>
                <a:r>
                  <a:rPr lang="zh-CN" altLang="en-US" sz="1200" b="1" dirty="0">
                    <a:latin typeface="微软雅黑" panose="020B0503020204020204" pitchFamily="34" charset="-122"/>
                    <a:ea typeface="微软雅黑" panose="020B0503020204020204" pitchFamily="34" charset="-122"/>
                  </a:rPr>
                  <a:t>语言的</a:t>
                </a:r>
                <a:r>
                  <a:rPr lang="en-US" altLang="zh-CN" sz="1200" b="1" dirty="0">
                    <a:latin typeface="微软雅黑" panose="020B0503020204020204" pitchFamily="34" charset="-122"/>
                    <a:ea typeface="微软雅黑" panose="020B0503020204020204" pitchFamily="34" charset="-122"/>
                  </a:rPr>
                  <a:t>Object</a:t>
                </a:r>
                <a:r>
                  <a:rPr lang="zh-CN" altLang="en-US" sz="1200" b="1" dirty="0">
                    <a:latin typeface="微软雅黑" panose="020B0503020204020204" pitchFamily="34" charset="-122"/>
                    <a:ea typeface="微软雅黑" panose="020B0503020204020204" pitchFamily="34" charset="-122"/>
                  </a:rPr>
                  <a:t>类、</a:t>
                </a:r>
                <a:r>
                  <a:rPr lang="en-US" altLang="zh-CN" sz="1200" b="1" dirty="0">
                    <a:latin typeface="微软雅黑" panose="020B0503020204020204" pitchFamily="34" charset="-122"/>
                    <a:ea typeface="微软雅黑" panose="020B0503020204020204" pitchFamily="34" charset="-122"/>
                  </a:rPr>
                  <a:t>Class</a:t>
                </a:r>
                <a:r>
                  <a:rPr lang="zh-CN" altLang="en-US" sz="1200" b="1" dirty="0">
                    <a:latin typeface="微软雅黑" panose="020B0503020204020204" pitchFamily="34" charset="-122"/>
                    <a:ea typeface="微软雅黑" panose="020B0503020204020204" pitchFamily="34" charset="-122"/>
                  </a:rPr>
                  <a:t>类、</a:t>
                </a:r>
                <a:r>
                  <a:rPr lang="en-US" altLang="zh-CN" sz="1200" b="1" dirty="0">
                    <a:latin typeface="微软雅黑" panose="020B0503020204020204" pitchFamily="34" charset="-122"/>
                    <a:ea typeface="微软雅黑" panose="020B0503020204020204" pitchFamily="34" charset="-122"/>
                  </a:rPr>
                  <a:t>Math </a:t>
                </a:r>
                <a:r>
                  <a:rPr lang="zh-CN" altLang="en-US" sz="1200" b="1" dirty="0">
                    <a:latin typeface="微软雅黑" panose="020B0503020204020204" pitchFamily="34" charset="-122"/>
                    <a:ea typeface="微软雅黑" panose="020B0503020204020204" pitchFamily="34" charset="-122"/>
                  </a:rPr>
                  <a:t>类、基本数据类型封装类、</a:t>
                </a:r>
                <a:r>
                  <a:rPr lang="en-US" altLang="zh-CN" sz="1200" b="1" dirty="0">
                    <a:latin typeface="微软雅黑" panose="020B0503020204020204" pitchFamily="34" charset="-122"/>
                    <a:ea typeface="微软雅黑" panose="020B0503020204020204" pitchFamily="34" charset="-122"/>
                  </a:rPr>
                  <a:t>System</a:t>
                </a:r>
                <a:r>
                  <a:rPr lang="zh-CN" altLang="en-US" sz="1200" b="1" dirty="0">
                    <a:latin typeface="微软雅黑" panose="020B0503020204020204" pitchFamily="34" charset="-122"/>
                    <a:ea typeface="微软雅黑" panose="020B0503020204020204" pitchFamily="34" charset="-122"/>
                  </a:rPr>
                  <a:t>类、日期时间类</a:t>
                </a:r>
                <a:endParaRPr lang="en-US" altLang="zh-CN" sz="1200" b="1" dirty="0">
                  <a:latin typeface="微软雅黑" panose="020B0503020204020204" pitchFamily="34" charset="-122"/>
                  <a:ea typeface="微软雅黑" panose="020B0503020204020204" pitchFamily="34" charset="-122"/>
                </a:endParaRPr>
              </a:p>
            </p:txBody>
          </p:sp>
        </p:grpSp>
      </p:grpSp>
      <p:grpSp>
        <p:nvGrpSpPr>
          <p:cNvPr id="6" name="组合 5"/>
          <p:cNvGrpSpPr/>
          <p:nvPr/>
        </p:nvGrpSpPr>
        <p:grpSpPr>
          <a:xfrm>
            <a:off x="467544" y="1646933"/>
            <a:ext cx="2338026" cy="1594620"/>
            <a:chOff x="792163" y="2536825"/>
            <a:chExt cx="2305050" cy="1808163"/>
          </a:xfrm>
        </p:grpSpPr>
        <p:sp>
          <p:nvSpPr>
            <p:cNvPr id="14" name="Rectangle 12"/>
            <p:cNvSpPr>
              <a:spLocks noChangeArrowheads="1"/>
            </p:cNvSpPr>
            <p:nvPr/>
          </p:nvSpPr>
          <p:spPr bwMode="auto">
            <a:xfrm>
              <a:off x="792163" y="2786063"/>
              <a:ext cx="2305050" cy="1558925"/>
            </a:xfrm>
            <a:prstGeom prst="rect">
              <a:avLst/>
            </a:prstGeom>
            <a:gradFill flip="none" rotWithShape="1">
              <a:gsLst>
                <a:gs pos="0">
                  <a:srgbClr val="007ED3">
                    <a:shade val="30000"/>
                    <a:satMod val="115000"/>
                  </a:srgbClr>
                </a:gs>
                <a:gs pos="50000">
                  <a:srgbClr val="007ED3">
                    <a:shade val="67500"/>
                    <a:satMod val="115000"/>
                  </a:srgbClr>
                </a:gs>
                <a:gs pos="100000">
                  <a:srgbClr val="007ED3">
                    <a:shade val="100000"/>
                    <a:satMod val="115000"/>
                  </a:srgbClr>
                </a:gs>
              </a:gsLst>
              <a:lin ang="18900000" scaled="1"/>
              <a:tileRect/>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a:ln>
                    <a:noFill/>
                  </a:ln>
                  <a:solidFill>
                    <a:srgbClr val="FFFFFF"/>
                  </a:solidFill>
                  <a:effectLst/>
                  <a:uLnTx/>
                  <a:uFillTx/>
                  <a:ea typeface="微软雅黑" panose="020B0503020204020204" pitchFamily="34" charset="-122"/>
                </a:rPr>
                <a:t>本</a:t>
              </a:r>
              <a:r>
                <a:rPr kumimoji="0" lang="zh-CN" altLang="en-US" b="1" kern="0" dirty="0">
                  <a:solidFill>
                    <a:srgbClr val="FFFFFF"/>
                  </a:solidFill>
                  <a:ea typeface="微软雅黑" panose="020B0503020204020204" pitchFamily="34" charset="-122"/>
                </a:rPr>
                <a:t>章</a:t>
              </a:r>
              <a:r>
                <a:rPr kumimoji="0" lang="zh-CN" altLang="en-US" b="1" i="0" u="none" strike="noStrike" kern="0" cap="none" spc="0" normalizeH="0" baseline="0" noProof="0" dirty="0">
                  <a:ln>
                    <a:noFill/>
                  </a:ln>
                  <a:solidFill>
                    <a:srgbClr val="FFFFFF"/>
                  </a:solidFill>
                  <a:effectLst/>
                  <a:uLnTx/>
                  <a:uFillTx/>
                  <a:ea typeface="微软雅黑" panose="020B0503020204020204" pitchFamily="34" charset="-122"/>
                </a:rPr>
                <a:t>学习要点</a:t>
              </a:r>
            </a:p>
          </p:txBody>
        </p:sp>
        <p:sp>
          <p:nvSpPr>
            <p:cNvPr id="15" name="AutoShape 13"/>
            <p:cNvSpPr>
              <a:spLocks noChangeArrowheads="1"/>
            </p:cNvSpPr>
            <p:nvPr/>
          </p:nvSpPr>
          <p:spPr bwMode="auto">
            <a:xfrm rot="10800000">
              <a:off x="792163" y="2536825"/>
              <a:ext cx="2305050" cy="239713"/>
            </a:xfrm>
            <a:custGeom>
              <a:avLst/>
              <a:gdLst>
                <a:gd name="G0" fmla="+- 5489 0 0"/>
                <a:gd name="G1" fmla="+- 21600 0 5489"/>
                <a:gd name="G2" fmla="*/ 5489 1 2"/>
                <a:gd name="G3" fmla="+- 21600 0 G2"/>
                <a:gd name="G4" fmla="+/ 5489 21600 2"/>
                <a:gd name="G5" fmla="+/ G1 0 2"/>
                <a:gd name="G6" fmla="*/ 21600 21600 5489"/>
                <a:gd name="G7" fmla="*/ G6 1 2"/>
                <a:gd name="G8" fmla="+- 21600 0 G7"/>
                <a:gd name="G9" fmla="*/ 21600 1 2"/>
                <a:gd name="G10" fmla="+- 5489 0 G9"/>
                <a:gd name="G11" fmla="?: G10 G8 0"/>
                <a:gd name="G12" fmla="?: G10 G7 21600"/>
                <a:gd name="T0" fmla="*/ 18855 w 21600"/>
                <a:gd name="T1" fmla="*/ 10800 h 21600"/>
                <a:gd name="T2" fmla="*/ 10800 w 21600"/>
                <a:gd name="T3" fmla="*/ 21600 h 21600"/>
                <a:gd name="T4" fmla="*/ 2745 w 21600"/>
                <a:gd name="T5" fmla="*/ 10800 h 21600"/>
                <a:gd name="T6" fmla="*/ 10800 w 21600"/>
                <a:gd name="T7" fmla="*/ 0 h 21600"/>
                <a:gd name="T8" fmla="*/ 4545 w 21600"/>
                <a:gd name="T9" fmla="*/ 4545 h 21600"/>
                <a:gd name="T10" fmla="*/ 17055 w 21600"/>
                <a:gd name="T11" fmla="*/ 17055 h 21600"/>
              </a:gdLst>
              <a:ahLst/>
              <a:cxnLst>
                <a:cxn ang="0">
                  <a:pos x="T0" y="T1"/>
                </a:cxn>
                <a:cxn ang="0">
                  <a:pos x="T2" y="T3"/>
                </a:cxn>
                <a:cxn ang="0">
                  <a:pos x="T4" y="T5"/>
                </a:cxn>
                <a:cxn ang="0">
                  <a:pos x="T6" y="T7"/>
                </a:cxn>
              </a:cxnLst>
              <a:rect l="T8" t="T9" r="T10" b="T11"/>
              <a:pathLst>
                <a:path w="21600" h="21600">
                  <a:moveTo>
                    <a:pt x="0" y="0"/>
                  </a:moveTo>
                  <a:lnTo>
                    <a:pt x="5489" y="21600"/>
                  </a:lnTo>
                  <a:lnTo>
                    <a:pt x="16111" y="21600"/>
                  </a:lnTo>
                  <a:lnTo>
                    <a:pt x="21600" y="0"/>
                  </a:lnTo>
                  <a:close/>
                </a:path>
              </a:pathLst>
            </a:custGeom>
            <a:gradFill rotWithShape="1">
              <a:gsLst>
                <a:gs pos="0">
                  <a:srgbClr val="2676FF">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grpSp>
      <p:cxnSp>
        <p:nvCxnSpPr>
          <p:cNvPr id="7" name="AutoShape 15"/>
          <p:cNvCxnSpPr>
            <a:cxnSpLocks noChangeShapeType="1"/>
            <a:stCxn id="14" idx="0"/>
            <a:endCxn id="20" idx="1"/>
          </p:cNvCxnSpPr>
          <p:nvPr/>
        </p:nvCxnSpPr>
        <p:spPr bwMode="auto">
          <a:xfrm rot="5400000" flipH="1" flipV="1">
            <a:off x="2141520" y="334785"/>
            <a:ext cx="1026988" cy="2036914"/>
          </a:xfrm>
          <a:prstGeom prst="bentConnector2">
            <a:avLst/>
          </a:prstGeom>
          <a:noFill/>
          <a:ln w="12700" cmpd="sng">
            <a:solidFill>
              <a:srgbClr val="2676FF"/>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AutoShape 16"/>
          <p:cNvCxnSpPr>
            <a:cxnSpLocks noChangeShapeType="1"/>
            <a:stCxn id="14" idx="2"/>
            <a:endCxn id="18" idx="1"/>
          </p:cNvCxnSpPr>
          <p:nvPr/>
        </p:nvCxnSpPr>
        <p:spPr bwMode="auto">
          <a:xfrm rot="16200000" flipH="1">
            <a:off x="2177762" y="2700348"/>
            <a:ext cx="990354" cy="2072764"/>
          </a:xfrm>
          <a:prstGeom prst="bentConnector2">
            <a:avLst/>
          </a:prstGeom>
          <a:noFill/>
          <a:ln w="12700" cmpd="sng">
            <a:solidFill>
              <a:srgbClr val="2676FF"/>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5" name="组合 44"/>
          <p:cNvGrpSpPr/>
          <p:nvPr/>
        </p:nvGrpSpPr>
        <p:grpSpPr>
          <a:xfrm>
            <a:off x="3666265" y="1169168"/>
            <a:ext cx="5040000" cy="432000"/>
            <a:chOff x="3887553" y="1293699"/>
            <a:chExt cx="4507312" cy="540000"/>
          </a:xfrm>
        </p:grpSpPr>
        <p:sp>
          <p:nvSpPr>
            <p:cNvPr id="12" name="AutoShape 18"/>
            <p:cNvSpPr>
              <a:spLocks noChangeArrowheads="1"/>
            </p:cNvSpPr>
            <p:nvPr/>
          </p:nvSpPr>
          <p:spPr bwMode="auto">
            <a:xfrm rot="10800000">
              <a:off x="3902378" y="1363863"/>
              <a:ext cx="4492487" cy="469836"/>
            </a:xfrm>
            <a:prstGeom prst="upArrowCallout">
              <a:avLst>
                <a:gd name="adj1" fmla="val 82868"/>
                <a:gd name="adj2" fmla="val 41434"/>
                <a:gd name="adj3" fmla="val 17995"/>
                <a:gd name="adj4" fmla="val 81949"/>
              </a:avLst>
            </a:prstGeom>
            <a:gradFill rotWithShape="1">
              <a:gsLst>
                <a:gs pos="0">
                  <a:srgbClr val="DDDDDD"/>
                </a:gs>
                <a:gs pos="100000">
                  <a:srgbClr val="FFFFFF"/>
                </a:gs>
              </a:gsLst>
              <a:lin ang="5400000" scaled="1"/>
            </a:gra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13" name="AutoShape 19"/>
            <p:cNvSpPr>
              <a:spLocks noChangeArrowheads="1"/>
            </p:cNvSpPr>
            <p:nvPr/>
          </p:nvSpPr>
          <p:spPr bwMode="auto">
            <a:xfrm rot="10800000">
              <a:off x="3902378" y="1293699"/>
              <a:ext cx="4492487" cy="68604"/>
            </a:xfrm>
            <a:custGeom>
              <a:avLst/>
              <a:gdLst>
                <a:gd name="G0" fmla="+- 1072 0 0"/>
                <a:gd name="G1" fmla="+- 21600 0 1072"/>
                <a:gd name="G2" fmla="*/ 1072 1 2"/>
                <a:gd name="G3" fmla="+- 21600 0 G2"/>
                <a:gd name="G4" fmla="+/ 1072 21600 2"/>
                <a:gd name="G5" fmla="+/ G1 0 2"/>
                <a:gd name="G6" fmla="*/ 21600 21600 1072"/>
                <a:gd name="G7" fmla="*/ G6 1 2"/>
                <a:gd name="G8" fmla="+- 21600 0 G7"/>
                <a:gd name="G9" fmla="*/ 21600 1 2"/>
                <a:gd name="G10" fmla="+- 1072 0 G9"/>
                <a:gd name="G11" fmla="?: G10 G8 0"/>
                <a:gd name="G12" fmla="?: G10 G7 21600"/>
                <a:gd name="T0" fmla="*/ 21064 w 21600"/>
                <a:gd name="T1" fmla="*/ 10800 h 21600"/>
                <a:gd name="T2" fmla="*/ 10800 w 21600"/>
                <a:gd name="T3" fmla="*/ 21600 h 21600"/>
                <a:gd name="T4" fmla="*/ 536 w 21600"/>
                <a:gd name="T5" fmla="*/ 10800 h 21600"/>
                <a:gd name="T6" fmla="*/ 10800 w 21600"/>
                <a:gd name="T7" fmla="*/ 0 h 21600"/>
                <a:gd name="T8" fmla="*/ 2336 w 21600"/>
                <a:gd name="T9" fmla="*/ 2336 h 21600"/>
                <a:gd name="T10" fmla="*/ 19264 w 21600"/>
                <a:gd name="T11" fmla="*/ 19264 h 21600"/>
              </a:gdLst>
              <a:ahLst/>
              <a:cxnLst>
                <a:cxn ang="0">
                  <a:pos x="T0" y="T1"/>
                </a:cxn>
                <a:cxn ang="0">
                  <a:pos x="T2" y="T3"/>
                </a:cxn>
                <a:cxn ang="0">
                  <a:pos x="T4" y="T5"/>
                </a:cxn>
                <a:cxn ang="0">
                  <a:pos x="T6" y="T7"/>
                </a:cxn>
              </a:cxnLst>
              <a:rect l="T8" t="T9" r="T10" b="T11"/>
              <a:pathLst>
                <a:path w="21600" h="21600">
                  <a:moveTo>
                    <a:pt x="0" y="0"/>
                  </a:moveTo>
                  <a:lnTo>
                    <a:pt x="1072" y="21600"/>
                  </a:lnTo>
                  <a:lnTo>
                    <a:pt x="20528" y="21600"/>
                  </a:lnTo>
                  <a:lnTo>
                    <a:pt x="21600" y="0"/>
                  </a:lnTo>
                  <a:close/>
                </a:path>
              </a:pathLst>
            </a:custGeom>
            <a:gradFill rotWithShape="1">
              <a:gsLst>
                <a:gs pos="0">
                  <a:srgbClr val="B2B2B2">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11" name="Rectangle 20"/>
            <p:cNvSpPr>
              <a:spLocks noChangeArrowheads="1"/>
            </p:cNvSpPr>
            <p:nvPr/>
          </p:nvSpPr>
          <p:spPr bwMode="auto">
            <a:xfrm>
              <a:off x="3887553" y="1395004"/>
              <a:ext cx="4455453" cy="327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eaLnBrk="1" hangingPunct="1">
                <a:lnSpc>
                  <a:spcPct val="130000"/>
                </a:lnSpc>
                <a:spcBef>
                  <a:spcPct val="50000"/>
                </a:spcBef>
                <a:buFontTx/>
                <a:buNone/>
              </a:pPr>
              <a:r>
                <a:rPr lang="en-US" altLang="zh-CN" sz="1200" b="1" dirty="0">
                  <a:latin typeface="微软雅黑" panose="020B0503020204020204" pitchFamily="34" charset="-122"/>
                  <a:ea typeface="微软雅黑" panose="020B0503020204020204" pitchFamily="34" charset="-122"/>
                </a:rPr>
                <a:t>2.</a:t>
              </a:r>
              <a:r>
                <a:rPr lang="zh-CN" altLang="en-US" sz="1200" b="1" dirty="0">
                  <a:latin typeface="微软雅黑" panose="020B0503020204020204" pitchFamily="34" charset="-122"/>
                  <a:ea typeface="微软雅黑" panose="020B0503020204020204" pitchFamily="34" charset="-122"/>
                </a:rPr>
                <a:t>掌握</a:t>
              </a:r>
              <a:r>
                <a:rPr lang="en-US" altLang="zh-CN" sz="1200" b="1" dirty="0">
                  <a:latin typeface="微软雅黑" panose="020B0503020204020204" pitchFamily="34" charset="-122"/>
                  <a:ea typeface="微软雅黑" panose="020B0503020204020204" pitchFamily="34" charset="-122"/>
                </a:rPr>
                <a:t>Java</a:t>
              </a:r>
              <a:r>
                <a:rPr lang="zh-CN" altLang="en-US" sz="1200" b="1" dirty="0">
                  <a:latin typeface="微软雅黑" panose="020B0503020204020204" pitchFamily="34" charset="-122"/>
                  <a:ea typeface="微软雅黑" panose="020B0503020204020204" pitchFamily="34" charset="-122"/>
                </a:rPr>
                <a:t>中类的定义和对象的创建方法，掌握构造方法的定义与特点</a:t>
              </a:r>
            </a:p>
          </p:txBody>
        </p:sp>
      </p:grpSp>
      <p:grpSp>
        <p:nvGrpSpPr>
          <p:cNvPr id="46" name="组合 45"/>
          <p:cNvGrpSpPr/>
          <p:nvPr/>
        </p:nvGrpSpPr>
        <p:grpSpPr>
          <a:xfrm>
            <a:off x="3673262" y="1677437"/>
            <a:ext cx="5040000" cy="432000"/>
            <a:chOff x="3887553" y="1937030"/>
            <a:chExt cx="4507312" cy="540000"/>
          </a:xfrm>
        </p:grpSpPr>
        <p:sp>
          <p:nvSpPr>
            <p:cNvPr id="28" name="AutoShape 18"/>
            <p:cNvSpPr>
              <a:spLocks noChangeArrowheads="1"/>
            </p:cNvSpPr>
            <p:nvPr/>
          </p:nvSpPr>
          <p:spPr bwMode="auto">
            <a:xfrm rot="10800000">
              <a:off x="3902378" y="2007194"/>
              <a:ext cx="4492487" cy="469836"/>
            </a:xfrm>
            <a:prstGeom prst="upArrowCallout">
              <a:avLst>
                <a:gd name="adj1" fmla="val 82868"/>
                <a:gd name="adj2" fmla="val 41434"/>
                <a:gd name="adj3" fmla="val 17995"/>
                <a:gd name="adj4" fmla="val 81949"/>
              </a:avLst>
            </a:prstGeom>
            <a:gradFill rotWithShape="1">
              <a:gsLst>
                <a:gs pos="0">
                  <a:srgbClr val="DDDDDD"/>
                </a:gs>
                <a:gs pos="100000">
                  <a:srgbClr val="FFFFFF"/>
                </a:gs>
              </a:gsLst>
              <a:lin ang="5400000" scaled="1"/>
            </a:gra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29" name="AutoShape 19"/>
            <p:cNvSpPr>
              <a:spLocks noChangeArrowheads="1"/>
            </p:cNvSpPr>
            <p:nvPr/>
          </p:nvSpPr>
          <p:spPr bwMode="auto">
            <a:xfrm rot="10800000">
              <a:off x="3902378" y="1937030"/>
              <a:ext cx="4492487" cy="68604"/>
            </a:xfrm>
            <a:custGeom>
              <a:avLst/>
              <a:gdLst>
                <a:gd name="G0" fmla="+- 1072 0 0"/>
                <a:gd name="G1" fmla="+- 21600 0 1072"/>
                <a:gd name="G2" fmla="*/ 1072 1 2"/>
                <a:gd name="G3" fmla="+- 21600 0 G2"/>
                <a:gd name="G4" fmla="+/ 1072 21600 2"/>
                <a:gd name="G5" fmla="+/ G1 0 2"/>
                <a:gd name="G6" fmla="*/ 21600 21600 1072"/>
                <a:gd name="G7" fmla="*/ G6 1 2"/>
                <a:gd name="G8" fmla="+- 21600 0 G7"/>
                <a:gd name="G9" fmla="*/ 21600 1 2"/>
                <a:gd name="G10" fmla="+- 1072 0 G9"/>
                <a:gd name="G11" fmla="?: G10 G8 0"/>
                <a:gd name="G12" fmla="?: G10 G7 21600"/>
                <a:gd name="T0" fmla="*/ 21064 w 21600"/>
                <a:gd name="T1" fmla="*/ 10800 h 21600"/>
                <a:gd name="T2" fmla="*/ 10800 w 21600"/>
                <a:gd name="T3" fmla="*/ 21600 h 21600"/>
                <a:gd name="T4" fmla="*/ 536 w 21600"/>
                <a:gd name="T5" fmla="*/ 10800 h 21600"/>
                <a:gd name="T6" fmla="*/ 10800 w 21600"/>
                <a:gd name="T7" fmla="*/ 0 h 21600"/>
                <a:gd name="T8" fmla="*/ 2336 w 21600"/>
                <a:gd name="T9" fmla="*/ 2336 h 21600"/>
                <a:gd name="T10" fmla="*/ 19264 w 21600"/>
                <a:gd name="T11" fmla="*/ 19264 h 21600"/>
              </a:gdLst>
              <a:ahLst/>
              <a:cxnLst>
                <a:cxn ang="0">
                  <a:pos x="T0" y="T1"/>
                </a:cxn>
                <a:cxn ang="0">
                  <a:pos x="T2" y="T3"/>
                </a:cxn>
                <a:cxn ang="0">
                  <a:pos x="T4" y="T5"/>
                </a:cxn>
                <a:cxn ang="0">
                  <a:pos x="T6" y="T7"/>
                </a:cxn>
              </a:cxnLst>
              <a:rect l="T8" t="T9" r="T10" b="T11"/>
              <a:pathLst>
                <a:path w="21600" h="21600">
                  <a:moveTo>
                    <a:pt x="0" y="0"/>
                  </a:moveTo>
                  <a:lnTo>
                    <a:pt x="1072" y="21600"/>
                  </a:lnTo>
                  <a:lnTo>
                    <a:pt x="20528" y="21600"/>
                  </a:lnTo>
                  <a:lnTo>
                    <a:pt x="21600" y="0"/>
                  </a:lnTo>
                  <a:close/>
                </a:path>
              </a:pathLst>
            </a:custGeom>
            <a:gradFill rotWithShape="1">
              <a:gsLst>
                <a:gs pos="0">
                  <a:srgbClr val="B2B2B2">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27" name="Rectangle 20"/>
            <p:cNvSpPr>
              <a:spLocks noChangeArrowheads="1"/>
            </p:cNvSpPr>
            <p:nvPr/>
          </p:nvSpPr>
          <p:spPr bwMode="auto">
            <a:xfrm>
              <a:off x="3887553" y="2038335"/>
              <a:ext cx="4455453" cy="327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eaLnBrk="1" hangingPunct="1">
                <a:lnSpc>
                  <a:spcPct val="130000"/>
                </a:lnSpc>
                <a:spcBef>
                  <a:spcPct val="50000"/>
                </a:spcBef>
                <a:buFontTx/>
                <a:buNone/>
              </a:pPr>
              <a:r>
                <a:rPr lang="en-US" altLang="zh-CN" sz="1200" b="1" dirty="0">
                  <a:latin typeface="微软雅黑" panose="020B0503020204020204" pitchFamily="34" charset="-122"/>
                  <a:ea typeface="微软雅黑" panose="020B0503020204020204" pitchFamily="34" charset="-122"/>
                </a:rPr>
                <a:t>3.</a:t>
              </a:r>
              <a:r>
                <a:rPr lang="zh-CN" altLang="en-US" sz="1200" b="1" dirty="0">
                  <a:latin typeface="微软雅黑" panose="020B0503020204020204" pitchFamily="34" charset="-122"/>
                  <a:ea typeface="微软雅黑" panose="020B0503020204020204" pitchFamily="34" charset="-122"/>
                </a:rPr>
                <a:t>理解继承和多态的概念与实现方法，熟练掌握方法的重载和覆盖</a:t>
              </a:r>
            </a:p>
          </p:txBody>
        </p:sp>
      </p:grpSp>
      <p:grpSp>
        <p:nvGrpSpPr>
          <p:cNvPr id="41" name="组合 40"/>
          <p:cNvGrpSpPr/>
          <p:nvPr/>
        </p:nvGrpSpPr>
        <p:grpSpPr>
          <a:xfrm>
            <a:off x="3673262" y="2176202"/>
            <a:ext cx="5054620" cy="648000"/>
            <a:chOff x="3887553" y="2560043"/>
            <a:chExt cx="4520387" cy="539997"/>
          </a:xfrm>
        </p:grpSpPr>
        <p:sp>
          <p:nvSpPr>
            <p:cNvPr id="34" name="AutoShape 18"/>
            <p:cNvSpPr>
              <a:spLocks noChangeArrowheads="1"/>
            </p:cNvSpPr>
            <p:nvPr/>
          </p:nvSpPr>
          <p:spPr bwMode="auto">
            <a:xfrm rot="10800000">
              <a:off x="3902378" y="2630206"/>
              <a:ext cx="4492487" cy="469834"/>
            </a:xfrm>
            <a:prstGeom prst="upArrowCallout">
              <a:avLst>
                <a:gd name="adj1" fmla="val 82868"/>
                <a:gd name="adj2" fmla="val 41434"/>
                <a:gd name="adj3" fmla="val 17995"/>
                <a:gd name="adj4" fmla="val 81949"/>
              </a:avLst>
            </a:prstGeom>
            <a:gradFill rotWithShape="1">
              <a:gsLst>
                <a:gs pos="0">
                  <a:srgbClr val="DDDDDD"/>
                </a:gs>
                <a:gs pos="100000">
                  <a:srgbClr val="FFFFFF"/>
                </a:gs>
              </a:gsLst>
              <a:lin ang="5400000" scaled="1"/>
            </a:gra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5" name="AutoShape 19"/>
            <p:cNvSpPr>
              <a:spLocks noChangeArrowheads="1"/>
            </p:cNvSpPr>
            <p:nvPr/>
          </p:nvSpPr>
          <p:spPr bwMode="auto">
            <a:xfrm rot="10800000">
              <a:off x="3902378" y="2560043"/>
              <a:ext cx="4492487" cy="68604"/>
            </a:xfrm>
            <a:custGeom>
              <a:avLst/>
              <a:gdLst>
                <a:gd name="G0" fmla="+- 1072 0 0"/>
                <a:gd name="G1" fmla="+- 21600 0 1072"/>
                <a:gd name="G2" fmla="*/ 1072 1 2"/>
                <a:gd name="G3" fmla="+- 21600 0 G2"/>
                <a:gd name="G4" fmla="+/ 1072 21600 2"/>
                <a:gd name="G5" fmla="+/ G1 0 2"/>
                <a:gd name="G6" fmla="*/ 21600 21600 1072"/>
                <a:gd name="G7" fmla="*/ G6 1 2"/>
                <a:gd name="G8" fmla="+- 21600 0 G7"/>
                <a:gd name="G9" fmla="*/ 21600 1 2"/>
                <a:gd name="G10" fmla="+- 1072 0 G9"/>
                <a:gd name="G11" fmla="?: G10 G8 0"/>
                <a:gd name="G12" fmla="?: G10 G7 21600"/>
                <a:gd name="T0" fmla="*/ 21064 w 21600"/>
                <a:gd name="T1" fmla="*/ 10800 h 21600"/>
                <a:gd name="T2" fmla="*/ 10800 w 21600"/>
                <a:gd name="T3" fmla="*/ 21600 h 21600"/>
                <a:gd name="T4" fmla="*/ 536 w 21600"/>
                <a:gd name="T5" fmla="*/ 10800 h 21600"/>
                <a:gd name="T6" fmla="*/ 10800 w 21600"/>
                <a:gd name="T7" fmla="*/ 0 h 21600"/>
                <a:gd name="T8" fmla="*/ 2336 w 21600"/>
                <a:gd name="T9" fmla="*/ 2336 h 21600"/>
                <a:gd name="T10" fmla="*/ 19264 w 21600"/>
                <a:gd name="T11" fmla="*/ 19264 h 21600"/>
              </a:gdLst>
              <a:ahLst/>
              <a:cxnLst>
                <a:cxn ang="0">
                  <a:pos x="T0" y="T1"/>
                </a:cxn>
                <a:cxn ang="0">
                  <a:pos x="T2" y="T3"/>
                </a:cxn>
                <a:cxn ang="0">
                  <a:pos x="T4" y="T5"/>
                </a:cxn>
                <a:cxn ang="0">
                  <a:pos x="T6" y="T7"/>
                </a:cxn>
              </a:cxnLst>
              <a:rect l="T8" t="T9" r="T10" b="T11"/>
              <a:pathLst>
                <a:path w="21600" h="21600">
                  <a:moveTo>
                    <a:pt x="0" y="0"/>
                  </a:moveTo>
                  <a:lnTo>
                    <a:pt x="1072" y="21600"/>
                  </a:lnTo>
                  <a:lnTo>
                    <a:pt x="20528" y="21600"/>
                  </a:lnTo>
                  <a:lnTo>
                    <a:pt x="21600" y="0"/>
                  </a:lnTo>
                  <a:close/>
                </a:path>
              </a:pathLst>
            </a:custGeom>
            <a:gradFill rotWithShape="1">
              <a:gsLst>
                <a:gs pos="0">
                  <a:srgbClr val="B2B2B2">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3" name="Rectangle 20"/>
            <p:cNvSpPr>
              <a:spLocks noChangeArrowheads="1"/>
            </p:cNvSpPr>
            <p:nvPr/>
          </p:nvSpPr>
          <p:spPr bwMode="auto">
            <a:xfrm>
              <a:off x="3887553" y="2661348"/>
              <a:ext cx="4520387" cy="327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eaLnBrk="1" hangingPunct="1">
                <a:spcBef>
                  <a:spcPts val="0"/>
                </a:spcBef>
                <a:buFontTx/>
                <a:buNone/>
              </a:pPr>
              <a:r>
                <a:rPr lang="en-US" altLang="zh-CN" sz="1200" b="1" dirty="0">
                  <a:latin typeface="微软雅黑" panose="020B0503020204020204" pitchFamily="34" charset="-122"/>
                  <a:ea typeface="微软雅黑" panose="020B0503020204020204" pitchFamily="34" charset="-122"/>
                </a:rPr>
                <a:t>4.</a:t>
              </a:r>
              <a:r>
                <a:rPr lang="zh-CN" altLang="en-US" sz="1200" b="1" dirty="0">
                  <a:latin typeface="微软雅黑" panose="020B0503020204020204" pitchFamily="34" charset="-122"/>
                  <a:ea typeface="微软雅黑" panose="020B0503020204020204" pitchFamily="34" charset="-122"/>
                </a:rPr>
                <a:t>掌握访问控制符（</a:t>
              </a:r>
              <a:r>
                <a:rPr lang="en-US" altLang="zh-CN" sz="1200" b="1" dirty="0">
                  <a:latin typeface="微软雅黑" panose="020B0503020204020204" pitchFamily="34" charset="-122"/>
                  <a:ea typeface="微软雅黑" panose="020B0503020204020204" pitchFamily="34" charset="-122"/>
                </a:rPr>
                <a:t>public</a:t>
              </a: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protected</a:t>
              </a: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private</a:t>
              </a:r>
              <a:r>
                <a:rPr lang="zh-CN" altLang="en-US" sz="1200" b="1" dirty="0">
                  <a:latin typeface="微软雅黑" panose="020B0503020204020204" pitchFamily="34" charset="-122"/>
                  <a:ea typeface="微软雅黑" panose="020B0503020204020204" pitchFamily="34" charset="-122"/>
                </a:rPr>
                <a:t>）和非访问控制符（</a:t>
              </a:r>
              <a:r>
                <a:rPr lang="en-US" altLang="zh-CN" sz="1200" b="1" dirty="0">
                  <a:latin typeface="微软雅黑" panose="020B0503020204020204" pitchFamily="34" charset="-122"/>
                  <a:ea typeface="微软雅黑" panose="020B0503020204020204" pitchFamily="34" charset="-122"/>
                </a:rPr>
                <a:t>static</a:t>
              </a: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abstract</a:t>
              </a: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final</a:t>
              </a:r>
              <a:r>
                <a:rPr lang="zh-CN" altLang="en-US" sz="1200" b="1" dirty="0">
                  <a:latin typeface="微软雅黑" panose="020B0503020204020204" pitchFamily="34" charset="-122"/>
                  <a:ea typeface="微软雅黑" panose="020B0503020204020204" pitchFamily="34" charset="-122"/>
                </a:rPr>
                <a:t>）的特点和用法</a:t>
              </a:r>
            </a:p>
          </p:txBody>
        </p:sp>
      </p:grpSp>
      <p:grpSp>
        <p:nvGrpSpPr>
          <p:cNvPr id="48" name="组合 47"/>
          <p:cNvGrpSpPr/>
          <p:nvPr/>
        </p:nvGrpSpPr>
        <p:grpSpPr>
          <a:xfrm>
            <a:off x="3658888" y="2912440"/>
            <a:ext cx="5040000" cy="432000"/>
            <a:chOff x="3894965" y="3261394"/>
            <a:chExt cx="4507312" cy="720000"/>
          </a:xfrm>
        </p:grpSpPr>
        <p:sp>
          <p:nvSpPr>
            <p:cNvPr id="39" name="AutoShape 18"/>
            <p:cNvSpPr>
              <a:spLocks noChangeArrowheads="1"/>
            </p:cNvSpPr>
            <p:nvPr/>
          </p:nvSpPr>
          <p:spPr bwMode="auto">
            <a:xfrm rot="10800000">
              <a:off x="3909790" y="3354946"/>
              <a:ext cx="4492487" cy="626448"/>
            </a:xfrm>
            <a:prstGeom prst="upArrowCallout">
              <a:avLst>
                <a:gd name="adj1" fmla="val 82868"/>
                <a:gd name="adj2" fmla="val 41434"/>
                <a:gd name="adj3" fmla="val 17995"/>
                <a:gd name="adj4" fmla="val 81949"/>
              </a:avLst>
            </a:prstGeom>
            <a:gradFill rotWithShape="1">
              <a:gsLst>
                <a:gs pos="0">
                  <a:srgbClr val="DDDDDD"/>
                </a:gs>
                <a:gs pos="100000">
                  <a:srgbClr val="FFFFFF"/>
                </a:gs>
              </a:gsLst>
              <a:lin ang="5400000" scaled="1"/>
            </a:gra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40" name="AutoShape 19"/>
            <p:cNvSpPr>
              <a:spLocks noChangeArrowheads="1"/>
            </p:cNvSpPr>
            <p:nvPr/>
          </p:nvSpPr>
          <p:spPr bwMode="auto">
            <a:xfrm rot="10800000">
              <a:off x="3909790" y="3261394"/>
              <a:ext cx="4492487" cy="91472"/>
            </a:xfrm>
            <a:custGeom>
              <a:avLst/>
              <a:gdLst>
                <a:gd name="G0" fmla="+- 1072 0 0"/>
                <a:gd name="G1" fmla="+- 21600 0 1072"/>
                <a:gd name="G2" fmla="*/ 1072 1 2"/>
                <a:gd name="G3" fmla="+- 21600 0 G2"/>
                <a:gd name="G4" fmla="+/ 1072 21600 2"/>
                <a:gd name="G5" fmla="+/ G1 0 2"/>
                <a:gd name="G6" fmla="*/ 21600 21600 1072"/>
                <a:gd name="G7" fmla="*/ G6 1 2"/>
                <a:gd name="G8" fmla="+- 21600 0 G7"/>
                <a:gd name="G9" fmla="*/ 21600 1 2"/>
                <a:gd name="G10" fmla="+- 1072 0 G9"/>
                <a:gd name="G11" fmla="?: G10 G8 0"/>
                <a:gd name="G12" fmla="?: G10 G7 21600"/>
                <a:gd name="T0" fmla="*/ 21064 w 21600"/>
                <a:gd name="T1" fmla="*/ 10800 h 21600"/>
                <a:gd name="T2" fmla="*/ 10800 w 21600"/>
                <a:gd name="T3" fmla="*/ 21600 h 21600"/>
                <a:gd name="T4" fmla="*/ 536 w 21600"/>
                <a:gd name="T5" fmla="*/ 10800 h 21600"/>
                <a:gd name="T6" fmla="*/ 10800 w 21600"/>
                <a:gd name="T7" fmla="*/ 0 h 21600"/>
                <a:gd name="T8" fmla="*/ 2336 w 21600"/>
                <a:gd name="T9" fmla="*/ 2336 h 21600"/>
                <a:gd name="T10" fmla="*/ 19264 w 21600"/>
                <a:gd name="T11" fmla="*/ 19264 h 21600"/>
              </a:gdLst>
              <a:ahLst/>
              <a:cxnLst>
                <a:cxn ang="0">
                  <a:pos x="T0" y="T1"/>
                </a:cxn>
                <a:cxn ang="0">
                  <a:pos x="T2" y="T3"/>
                </a:cxn>
                <a:cxn ang="0">
                  <a:pos x="T4" y="T5"/>
                </a:cxn>
                <a:cxn ang="0">
                  <a:pos x="T6" y="T7"/>
                </a:cxn>
              </a:cxnLst>
              <a:rect l="T8" t="T9" r="T10" b="T11"/>
              <a:pathLst>
                <a:path w="21600" h="21600">
                  <a:moveTo>
                    <a:pt x="0" y="0"/>
                  </a:moveTo>
                  <a:lnTo>
                    <a:pt x="1072" y="21600"/>
                  </a:lnTo>
                  <a:lnTo>
                    <a:pt x="20528" y="21600"/>
                  </a:lnTo>
                  <a:lnTo>
                    <a:pt x="21600" y="0"/>
                  </a:lnTo>
                  <a:close/>
                </a:path>
              </a:pathLst>
            </a:custGeom>
            <a:gradFill rotWithShape="1">
              <a:gsLst>
                <a:gs pos="0">
                  <a:srgbClr val="B2B2B2">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8" name="Rectangle 20"/>
            <p:cNvSpPr>
              <a:spLocks noChangeArrowheads="1"/>
            </p:cNvSpPr>
            <p:nvPr/>
          </p:nvSpPr>
          <p:spPr bwMode="auto">
            <a:xfrm>
              <a:off x="3894965" y="3396467"/>
              <a:ext cx="4455453" cy="4367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eaLnBrk="1" hangingPunct="1">
                <a:spcBef>
                  <a:spcPts val="0"/>
                </a:spcBef>
                <a:buFontTx/>
                <a:buNone/>
              </a:pPr>
              <a:r>
                <a:rPr lang="en-US" altLang="zh-CN" sz="1200" b="1" dirty="0">
                  <a:latin typeface="微软雅黑" panose="020B0503020204020204" pitchFamily="34" charset="-122"/>
                  <a:ea typeface="微软雅黑" panose="020B0503020204020204" pitchFamily="34" charset="-122"/>
                </a:rPr>
                <a:t>5.</a:t>
              </a:r>
              <a:r>
                <a:rPr lang="zh-CN" altLang="en-US" sz="1200" b="1" dirty="0">
                  <a:latin typeface="微软雅黑" panose="020B0503020204020204" pitchFamily="34" charset="-122"/>
                  <a:ea typeface="微软雅黑" panose="020B0503020204020204" pitchFamily="34" charset="-122"/>
                </a:rPr>
                <a:t>掌握包、接口和异常类的定义与使用机制</a:t>
              </a:r>
            </a:p>
          </p:txBody>
        </p:sp>
      </p:grpSp>
      <p:grpSp>
        <p:nvGrpSpPr>
          <p:cNvPr id="32" name="组合 31"/>
          <p:cNvGrpSpPr/>
          <p:nvPr/>
        </p:nvGrpSpPr>
        <p:grpSpPr>
          <a:xfrm>
            <a:off x="3687882" y="3427401"/>
            <a:ext cx="5040000" cy="432001"/>
            <a:chOff x="3894965" y="3261395"/>
            <a:chExt cx="4507312" cy="720002"/>
          </a:xfrm>
        </p:grpSpPr>
        <p:sp>
          <p:nvSpPr>
            <p:cNvPr id="36" name="AutoShape 18"/>
            <p:cNvSpPr>
              <a:spLocks noChangeArrowheads="1"/>
            </p:cNvSpPr>
            <p:nvPr/>
          </p:nvSpPr>
          <p:spPr bwMode="auto">
            <a:xfrm rot="10800000">
              <a:off x="3909790" y="3354948"/>
              <a:ext cx="4492487" cy="626449"/>
            </a:xfrm>
            <a:prstGeom prst="upArrowCallout">
              <a:avLst>
                <a:gd name="adj1" fmla="val 82868"/>
                <a:gd name="adj2" fmla="val 41434"/>
                <a:gd name="adj3" fmla="val 17995"/>
                <a:gd name="adj4" fmla="val 81949"/>
              </a:avLst>
            </a:prstGeom>
            <a:gradFill rotWithShape="1">
              <a:gsLst>
                <a:gs pos="0">
                  <a:srgbClr val="DDDDDD"/>
                </a:gs>
                <a:gs pos="100000">
                  <a:srgbClr val="FFFFFF"/>
                </a:gs>
              </a:gsLst>
              <a:lin ang="5400000" scaled="1"/>
            </a:gra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7" name="AutoShape 19"/>
            <p:cNvSpPr>
              <a:spLocks noChangeArrowheads="1"/>
            </p:cNvSpPr>
            <p:nvPr/>
          </p:nvSpPr>
          <p:spPr bwMode="auto">
            <a:xfrm rot="10800000">
              <a:off x="3909790" y="3261395"/>
              <a:ext cx="4492487" cy="91472"/>
            </a:xfrm>
            <a:custGeom>
              <a:avLst/>
              <a:gdLst>
                <a:gd name="G0" fmla="+- 1072 0 0"/>
                <a:gd name="G1" fmla="+- 21600 0 1072"/>
                <a:gd name="G2" fmla="*/ 1072 1 2"/>
                <a:gd name="G3" fmla="+- 21600 0 G2"/>
                <a:gd name="G4" fmla="+/ 1072 21600 2"/>
                <a:gd name="G5" fmla="+/ G1 0 2"/>
                <a:gd name="G6" fmla="*/ 21600 21600 1072"/>
                <a:gd name="G7" fmla="*/ G6 1 2"/>
                <a:gd name="G8" fmla="+- 21600 0 G7"/>
                <a:gd name="G9" fmla="*/ 21600 1 2"/>
                <a:gd name="G10" fmla="+- 1072 0 G9"/>
                <a:gd name="G11" fmla="?: G10 G8 0"/>
                <a:gd name="G12" fmla="?: G10 G7 21600"/>
                <a:gd name="T0" fmla="*/ 21064 w 21600"/>
                <a:gd name="T1" fmla="*/ 10800 h 21600"/>
                <a:gd name="T2" fmla="*/ 10800 w 21600"/>
                <a:gd name="T3" fmla="*/ 21600 h 21600"/>
                <a:gd name="T4" fmla="*/ 536 w 21600"/>
                <a:gd name="T5" fmla="*/ 10800 h 21600"/>
                <a:gd name="T6" fmla="*/ 10800 w 21600"/>
                <a:gd name="T7" fmla="*/ 0 h 21600"/>
                <a:gd name="T8" fmla="*/ 2336 w 21600"/>
                <a:gd name="T9" fmla="*/ 2336 h 21600"/>
                <a:gd name="T10" fmla="*/ 19264 w 21600"/>
                <a:gd name="T11" fmla="*/ 19264 h 21600"/>
              </a:gdLst>
              <a:ahLst/>
              <a:cxnLst>
                <a:cxn ang="0">
                  <a:pos x="T0" y="T1"/>
                </a:cxn>
                <a:cxn ang="0">
                  <a:pos x="T2" y="T3"/>
                </a:cxn>
                <a:cxn ang="0">
                  <a:pos x="T4" y="T5"/>
                </a:cxn>
                <a:cxn ang="0">
                  <a:pos x="T6" y="T7"/>
                </a:cxn>
              </a:cxnLst>
              <a:rect l="T8" t="T9" r="T10" b="T11"/>
              <a:pathLst>
                <a:path w="21600" h="21600">
                  <a:moveTo>
                    <a:pt x="0" y="0"/>
                  </a:moveTo>
                  <a:lnTo>
                    <a:pt x="1072" y="21600"/>
                  </a:lnTo>
                  <a:lnTo>
                    <a:pt x="20528" y="21600"/>
                  </a:lnTo>
                  <a:lnTo>
                    <a:pt x="21600" y="0"/>
                  </a:lnTo>
                  <a:close/>
                </a:path>
              </a:pathLst>
            </a:custGeom>
            <a:gradFill rotWithShape="1">
              <a:gsLst>
                <a:gs pos="0">
                  <a:srgbClr val="B2B2B2">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42" name="Rectangle 20"/>
            <p:cNvSpPr>
              <a:spLocks noChangeArrowheads="1"/>
            </p:cNvSpPr>
            <p:nvPr/>
          </p:nvSpPr>
          <p:spPr bwMode="auto">
            <a:xfrm>
              <a:off x="3894965" y="3396467"/>
              <a:ext cx="4455453" cy="4367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spcBef>
                  <a:spcPts val="0"/>
                </a:spcBef>
              </a:pPr>
              <a:r>
                <a:rPr lang="en-US" altLang="zh-CN" sz="1200" b="1" dirty="0">
                  <a:latin typeface="微软雅黑" panose="020B0503020204020204" pitchFamily="34" charset="-122"/>
                  <a:ea typeface="微软雅黑" panose="020B0503020204020204" pitchFamily="34" charset="-122"/>
                </a:rPr>
                <a:t>6.</a:t>
              </a:r>
              <a:r>
                <a:rPr lang="zh-CN" altLang="en-US" sz="1200" b="1" dirty="0">
                  <a:latin typeface="微软雅黑" panose="020B0503020204020204" pitchFamily="34" charset="-122"/>
                  <a:ea typeface="微软雅黑" panose="020B0503020204020204" pitchFamily="34" charset="-122"/>
                </a:rPr>
                <a:t>了解内部类和匿名类的定义与使用方式</a:t>
              </a:r>
              <a:endParaRPr lang="en-US" altLang="zh-CN" sz="1200" b="1" dirty="0">
                <a:latin typeface="微软雅黑" panose="020B0503020204020204" pitchFamily="34" charset="-122"/>
                <a:ea typeface="微软雅黑" panose="020B0503020204020204" pitchFamily="34" charset="-122"/>
              </a:endParaRPr>
            </a:p>
          </p:txBody>
        </p:sp>
      </p:gr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a:off x="251520" y="195486"/>
            <a:ext cx="1396536" cy="369332"/>
          </a:xfrm>
          <a:prstGeom prst="rect">
            <a:avLst/>
          </a:prstGeom>
        </p:spPr>
        <p:txBody>
          <a:bodyPr wrap="none">
            <a:spAutoFit/>
          </a:bodyPr>
          <a:lstStyle/>
          <a:p>
            <a:pPr marL="285750" indent="-285750">
              <a:buFont typeface="Wingdings" panose="05000000000000000000" pitchFamily="2" charset="2"/>
              <a:buChar char="u"/>
            </a:pPr>
            <a:r>
              <a:rPr lang="zh-CN" altLang="en-US" sz="1800" b="1" dirty="0">
                <a:solidFill>
                  <a:schemeClr val="accent2"/>
                </a:solidFill>
                <a:latin typeface="微软雅黑" panose="020B0503020204020204" pitchFamily="34" charset="-122"/>
                <a:ea typeface="微软雅黑" panose="020B0503020204020204" pitchFamily="34" charset="-122"/>
              </a:rPr>
              <a:t>对象描述</a:t>
            </a:r>
          </a:p>
        </p:txBody>
      </p:sp>
      <p:pic>
        <p:nvPicPr>
          <p:cNvPr id="3" name="图形 2" descr="男人">
            <a:extLst>
              <a:ext uri="{FF2B5EF4-FFF2-40B4-BE49-F238E27FC236}">
                <a16:creationId xmlns:a16="http://schemas.microsoft.com/office/drawing/2014/main" id="{5E7B2809-77CC-C397-95CB-256820D74FB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7624" y="1707654"/>
            <a:ext cx="2085000" cy="2232248"/>
          </a:xfrm>
          <a:prstGeom prst="rect">
            <a:avLst/>
          </a:prstGeom>
        </p:spPr>
      </p:pic>
      <p:sp>
        <p:nvSpPr>
          <p:cNvPr id="4" name="文本框 3">
            <a:extLst>
              <a:ext uri="{FF2B5EF4-FFF2-40B4-BE49-F238E27FC236}">
                <a16:creationId xmlns:a16="http://schemas.microsoft.com/office/drawing/2014/main" id="{D46ED364-5EAA-E78F-D28D-E1E9CDB1A5A4}"/>
              </a:ext>
            </a:extLst>
          </p:cNvPr>
          <p:cNvSpPr txBox="1"/>
          <p:nvPr/>
        </p:nvSpPr>
        <p:spPr>
          <a:xfrm>
            <a:off x="1368349" y="905403"/>
            <a:ext cx="1723549" cy="461665"/>
          </a:xfrm>
          <a:prstGeom prst="rect">
            <a:avLst/>
          </a:prstGeom>
          <a:noFill/>
        </p:spPr>
        <p:txBody>
          <a:bodyPr wrap="none" rtlCol="0">
            <a:spAutoFit/>
          </a:bodyPr>
          <a:lstStyle/>
          <a:p>
            <a:r>
              <a:rPr kumimoji="1" lang="zh-CN" altLang="en-US" dirty="0"/>
              <a:t>标识：张三</a:t>
            </a:r>
          </a:p>
        </p:txBody>
      </p:sp>
      <p:sp>
        <p:nvSpPr>
          <p:cNvPr id="5" name="文本框 4">
            <a:extLst>
              <a:ext uri="{FF2B5EF4-FFF2-40B4-BE49-F238E27FC236}">
                <a16:creationId xmlns:a16="http://schemas.microsoft.com/office/drawing/2014/main" id="{B15C8178-EA32-CE4D-5D3E-880FF7EE9D4B}"/>
              </a:ext>
            </a:extLst>
          </p:cNvPr>
          <p:cNvSpPr txBox="1"/>
          <p:nvPr/>
        </p:nvSpPr>
        <p:spPr>
          <a:xfrm>
            <a:off x="3563888" y="1290414"/>
            <a:ext cx="2428870" cy="1938992"/>
          </a:xfrm>
          <a:prstGeom prst="rect">
            <a:avLst/>
          </a:prstGeom>
          <a:noFill/>
        </p:spPr>
        <p:txBody>
          <a:bodyPr wrap="none" rtlCol="0">
            <a:spAutoFit/>
          </a:bodyPr>
          <a:lstStyle/>
          <a:p>
            <a:r>
              <a:rPr kumimoji="1" lang="zh-CN" altLang="en-US" dirty="0"/>
              <a:t>属性：</a:t>
            </a:r>
            <a:endParaRPr kumimoji="1" lang="en-US" altLang="zh-CN" dirty="0"/>
          </a:p>
          <a:p>
            <a:pPr marL="800100" lvl="1" indent="-342900">
              <a:buFont typeface="Arial" panose="020B0604020202020204" pitchFamily="34" charset="0"/>
              <a:buChar char="•"/>
            </a:pPr>
            <a:r>
              <a:rPr kumimoji="1" lang="zh-CN" altLang="en-US" dirty="0"/>
              <a:t>男</a:t>
            </a:r>
            <a:endParaRPr kumimoji="1" lang="en-US" altLang="zh-CN" dirty="0"/>
          </a:p>
          <a:p>
            <a:pPr marL="800100" lvl="1" indent="-342900">
              <a:buFont typeface="Arial" panose="020B0604020202020204" pitchFamily="34" charset="0"/>
              <a:buChar char="•"/>
            </a:pPr>
            <a:r>
              <a:rPr lang="en-US" altLang="zh-CN" dirty="0"/>
              <a:t>2006-10-12</a:t>
            </a:r>
          </a:p>
          <a:p>
            <a:pPr marL="800100" lvl="1" indent="-342900">
              <a:buFont typeface="Arial" panose="020B0604020202020204" pitchFamily="34" charset="0"/>
              <a:buChar char="•"/>
            </a:pPr>
            <a:r>
              <a:rPr kumimoji="1" lang="en-US" altLang="zh-CN" dirty="0"/>
              <a:t>175cm</a:t>
            </a:r>
          </a:p>
          <a:p>
            <a:pPr marL="800100" lvl="1" indent="-342900">
              <a:buFont typeface="Arial" panose="020B0604020202020204" pitchFamily="34" charset="0"/>
              <a:buChar char="•"/>
            </a:pPr>
            <a:r>
              <a:rPr lang="en-US" altLang="zh-CN" dirty="0"/>
              <a:t>…</a:t>
            </a:r>
            <a:endParaRPr kumimoji="1" lang="zh-CN" altLang="en-US" dirty="0"/>
          </a:p>
        </p:txBody>
      </p:sp>
      <p:sp>
        <p:nvSpPr>
          <p:cNvPr id="14" name="文本框 13">
            <a:extLst>
              <a:ext uri="{FF2B5EF4-FFF2-40B4-BE49-F238E27FC236}">
                <a16:creationId xmlns:a16="http://schemas.microsoft.com/office/drawing/2014/main" id="{FC5560EC-E344-A634-4E51-4478CC4292D4}"/>
              </a:ext>
            </a:extLst>
          </p:cNvPr>
          <p:cNvSpPr txBox="1"/>
          <p:nvPr/>
        </p:nvSpPr>
        <p:spPr>
          <a:xfrm>
            <a:off x="3563888" y="3460239"/>
            <a:ext cx="2223686" cy="1569660"/>
          </a:xfrm>
          <a:prstGeom prst="rect">
            <a:avLst/>
          </a:prstGeom>
          <a:noFill/>
        </p:spPr>
        <p:txBody>
          <a:bodyPr wrap="none" rtlCol="0">
            <a:spAutoFit/>
          </a:bodyPr>
          <a:lstStyle/>
          <a:p>
            <a:r>
              <a:rPr lang="zh-CN" altLang="en-US" dirty="0"/>
              <a:t>行为</a:t>
            </a:r>
            <a:r>
              <a:rPr kumimoji="1" lang="zh-CN" altLang="en-US" dirty="0"/>
              <a:t>：</a:t>
            </a:r>
            <a:endParaRPr kumimoji="1" lang="en-US" altLang="zh-CN" dirty="0"/>
          </a:p>
          <a:p>
            <a:pPr marL="800100" lvl="1" indent="-342900">
              <a:buFont typeface="Arial" panose="020B0604020202020204" pitchFamily="34" charset="0"/>
              <a:buChar char="•"/>
            </a:pPr>
            <a:r>
              <a:rPr kumimoji="1" lang="zh-CN" altLang="en-US" dirty="0"/>
              <a:t>会打篮球</a:t>
            </a:r>
            <a:endParaRPr kumimoji="1" lang="en-US" altLang="zh-CN" dirty="0"/>
          </a:p>
          <a:p>
            <a:pPr marL="800100" lvl="1" indent="-342900">
              <a:buFont typeface="Arial" panose="020B0604020202020204" pitchFamily="34" charset="0"/>
              <a:buChar char="•"/>
            </a:pPr>
            <a:r>
              <a:rPr lang="zh-CN" altLang="en-US" dirty="0"/>
              <a:t>爱听音乐</a:t>
            </a:r>
            <a:endParaRPr lang="en-US" altLang="zh-CN" dirty="0"/>
          </a:p>
          <a:p>
            <a:pPr marL="800100" lvl="1" indent="-342900">
              <a:buFont typeface="Arial" panose="020B0604020202020204" pitchFamily="34" charset="0"/>
              <a:buChar char="•"/>
            </a:pPr>
            <a:r>
              <a:rPr kumimoji="1" lang="zh-CN" altLang="en-US" dirty="0"/>
              <a:t>能做饭</a:t>
            </a:r>
          </a:p>
        </p:txBody>
      </p:sp>
      <p:cxnSp>
        <p:nvCxnSpPr>
          <p:cNvPr id="18" name="直线箭头连接符 17">
            <a:extLst>
              <a:ext uri="{FF2B5EF4-FFF2-40B4-BE49-F238E27FC236}">
                <a16:creationId xmlns:a16="http://schemas.microsoft.com/office/drawing/2014/main" id="{65AA744F-345E-768B-E9FE-E30F07F7552F}"/>
              </a:ext>
            </a:extLst>
          </p:cNvPr>
          <p:cNvCxnSpPr>
            <a:stCxn id="3" idx="3"/>
          </p:cNvCxnSpPr>
          <p:nvPr/>
        </p:nvCxnSpPr>
        <p:spPr bwMode="auto">
          <a:xfrm flipV="1">
            <a:off x="3272624" y="1707654"/>
            <a:ext cx="363272" cy="1116124"/>
          </a:xfrm>
          <a:prstGeom prst="straightConnector1">
            <a:avLst/>
          </a:prstGeom>
          <a:solidFill>
            <a:schemeClr val="accent1"/>
          </a:solidFill>
          <a:ln w="9525" cap="flat" cmpd="sng" algn="ctr">
            <a:solidFill>
              <a:schemeClr val="tx1"/>
            </a:solidFill>
            <a:prstDash val="solid"/>
            <a:round/>
            <a:headEnd type="none" w="med" len="med"/>
            <a:tailEnd type="triangle"/>
          </a:ln>
        </p:spPr>
      </p:cxnSp>
      <p:cxnSp>
        <p:nvCxnSpPr>
          <p:cNvPr id="20" name="直线箭头连接符 19">
            <a:extLst>
              <a:ext uri="{FF2B5EF4-FFF2-40B4-BE49-F238E27FC236}">
                <a16:creationId xmlns:a16="http://schemas.microsoft.com/office/drawing/2014/main" id="{402FB02D-E637-DE13-C353-6011A869EB04}"/>
              </a:ext>
            </a:extLst>
          </p:cNvPr>
          <p:cNvCxnSpPr>
            <a:stCxn id="3" idx="3"/>
          </p:cNvCxnSpPr>
          <p:nvPr/>
        </p:nvCxnSpPr>
        <p:spPr bwMode="auto">
          <a:xfrm>
            <a:off x="3272624" y="2823778"/>
            <a:ext cx="363272" cy="900100"/>
          </a:xfrm>
          <a:prstGeom prst="straightConnector1">
            <a:avLst/>
          </a:prstGeom>
          <a:solidFill>
            <a:schemeClr val="accent1"/>
          </a:solidFill>
          <a:ln w="9525" cap="flat" cmpd="sng" algn="ctr">
            <a:solidFill>
              <a:schemeClr val="tx1"/>
            </a:solidFill>
            <a:prstDash val="solid"/>
            <a:round/>
            <a:headEnd type="none" w="med" len="med"/>
            <a:tailEnd type="triangle"/>
          </a:ln>
        </p:spPr>
      </p:cxnSp>
    </p:spTree>
    <p:extLst>
      <p:ext uri="{BB962C8B-B14F-4D97-AF65-F5344CB8AC3E}">
        <p14:creationId xmlns:p14="http://schemas.microsoft.com/office/powerpoint/2010/main" val="3185399584"/>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3568" y="1301323"/>
            <a:ext cx="8208912" cy="2857675"/>
          </a:xfrm>
        </p:spPr>
        <p:txBody>
          <a:bodyPr/>
          <a:lstStyle/>
          <a:p>
            <a:pPr>
              <a:lnSpc>
                <a:spcPct val="150000"/>
              </a:lnSpc>
              <a:buClr>
                <a:schemeClr val="tx1"/>
              </a:buClr>
            </a:pPr>
            <a:r>
              <a:rPr lang="zh-CN" altLang="en-US" sz="1600" b="0" dirty="0">
                <a:solidFill>
                  <a:schemeClr val="accent2"/>
                </a:solidFill>
                <a:latin typeface="微软雅黑" panose="020B0503020204020204" pitchFamily="34" charset="-122"/>
                <a:ea typeface="微软雅黑" panose="020B0503020204020204" pitchFamily="34" charset="-122"/>
              </a:rPr>
              <a:t>组合（整体</a:t>
            </a:r>
            <a:r>
              <a:rPr lang="en-US" altLang="zh-CN" sz="1600" b="0" dirty="0">
                <a:solidFill>
                  <a:schemeClr val="accent2"/>
                </a:solidFill>
                <a:latin typeface="微软雅黑" panose="020B0503020204020204" pitchFamily="34" charset="-122"/>
                <a:ea typeface="微软雅黑" panose="020B0503020204020204" pitchFamily="34" charset="-122"/>
              </a:rPr>
              <a:t>-</a:t>
            </a:r>
            <a:r>
              <a:rPr lang="zh-CN" altLang="en-US" sz="1600" b="0" dirty="0">
                <a:solidFill>
                  <a:schemeClr val="accent2"/>
                </a:solidFill>
                <a:latin typeface="微软雅黑" panose="020B0503020204020204" pitchFamily="34" charset="-122"/>
                <a:ea typeface="微软雅黑" panose="020B0503020204020204" pitchFamily="34" charset="-122"/>
              </a:rPr>
              <a:t>部分结构）</a:t>
            </a:r>
            <a:r>
              <a:rPr lang="en-US" altLang="zh-CN" sz="1600" b="0" dirty="0">
                <a:latin typeface="微软雅黑" panose="020B0503020204020204" pitchFamily="34" charset="-122"/>
                <a:ea typeface="微软雅黑" panose="020B0503020204020204" pitchFamily="34" charset="-122"/>
              </a:rPr>
              <a:t>——</a:t>
            </a:r>
            <a:r>
              <a:rPr lang="zh-CN" altLang="en-US" sz="1600" b="0" dirty="0">
                <a:latin typeface="微软雅黑" panose="020B0503020204020204" pitchFamily="34" charset="-122"/>
                <a:ea typeface="微软雅黑" panose="020B0503020204020204" pitchFamily="34" charset="-122"/>
              </a:rPr>
              <a:t>当对象</a:t>
            </a:r>
            <a:r>
              <a:rPr lang="en-US" altLang="zh-CN" sz="1600" b="0" dirty="0">
                <a:latin typeface="微软雅黑" panose="020B0503020204020204" pitchFamily="34" charset="-122"/>
                <a:ea typeface="微软雅黑" panose="020B0503020204020204" pitchFamily="34" charset="-122"/>
              </a:rPr>
              <a:t>A</a:t>
            </a:r>
            <a:r>
              <a:rPr lang="zh-CN" altLang="en-US" sz="1600" b="0" dirty="0">
                <a:latin typeface="微软雅黑" panose="020B0503020204020204" pitchFamily="34" charset="-122"/>
                <a:ea typeface="微软雅黑" panose="020B0503020204020204" pitchFamily="34" charset="-122"/>
              </a:rPr>
              <a:t>是</a:t>
            </a:r>
            <a:r>
              <a:rPr lang="zh-CN" altLang="en-US" sz="1600" b="0" dirty="0">
                <a:solidFill>
                  <a:schemeClr val="hlink"/>
                </a:solidFill>
                <a:latin typeface="微软雅黑" panose="020B0503020204020204" pitchFamily="34" charset="-122"/>
                <a:ea typeface="微软雅黑" panose="020B0503020204020204" pitchFamily="34" charset="-122"/>
              </a:rPr>
              <a:t>对象</a:t>
            </a:r>
            <a:r>
              <a:rPr lang="en-US" altLang="zh-CN" sz="1600" b="0" dirty="0">
                <a:solidFill>
                  <a:schemeClr val="hlink"/>
                </a:solidFill>
                <a:latin typeface="微软雅黑" panose="020B0503020204020204" pitchFamily="34" charset="-122"/>
                <a:ea typeface="微软雅黑" panose="020B0503020204020204" pitchFamily="34" charset="-122"/>
              </a:rPr>
              <a:t>B</a:t>
            </a:r>
            <a:r>
              <a:rPr lang="zh-CN" altLang="en-US" sz="1600" b="0" dirty="0">
                <a:latin typeface="微软雅黑" panose="020B0503020204020204" pitchFamily="34" charset="-122"/>
                <a:ea typeface="微软雅黑" panose="020B0503020204020204" pitchFamily="34" charset="-122"/>
              </a:rPr>
              <a:t>的组成［可独立存在／不可独立存在］部分时，称对象</a:t>
            </a:r>
            <a:r>
              <a:rPr lang="en-US" altLang="zh-CN" sz="1600" b="0" dirty="0">
                <a:latin typeface="微软雅黑" panose="020B0503020204020204" pitchFamily="34" charset="-122"/>
                <a:ea typeface="微软雅黑" panose="020B0503020204020204" pitchFamily="34" charset="-122"/>
              </a:rPr>
              <a:t>B</a:t>
            </a:r>
            <a:r>
              <a:rPr lang="zh-CN" altLang="en-US" sz="1600" b="0" dirty="0">
                <a:latin typeface="微软雅黑" panose="020B0503020204020204" pitchFamily="34" charset="-122"/>
                <a:ea typeface="微软雅黑" panose="020B0503020204020204" pitchFamily="34" charset="-122"/>
              </a:rPr>
              <a:t>包含对象</a:t>
            </a:r>
            <a:r>
              <a:rPr lang="en-US" altLang="zh-CN" sz="1600" b="0" dirty="0">
                <a:latin typeface="微软雅黑" panose="020B0503020204020204" pitchFamily="34" charset="-122"/>
                <a:ea typeface="微软雅黑" panose="020B0503020204020204" pitchFamily="34" charset="-122"/>
              </a:rPr>
              <a:t>A</a:t>
            </a:r>
            <a:r>
              <a:rPr lang="zh-CN" altLang="en-US" sz="1600" b="0" dirty="0">
                <a:latin typeface="微软雅黑" panose="020B0503020204020204" pitchFamily="34" charset="-122"/>
                <a:ea typeface="微软雅黑" panose="020B0503020204020204" pitchFamily="34" charset="-122"/>
              </a:rPr>
              <a:t>；</a:t>
            </a:r>
          </a:p>
          <a:p>
            <a:pPr>
              <a:lnSpc>
                <a:spcPct val="150000"/>
              </a:lnSpc>
              <a:buClr>
                <a:schemeClr val="tx1"/>
              </a:buClr>
              <a:buFontTx/>
              <a:buNone/>
            </a:pPr>
            <a:r>
              <a:rPr lang="zh-CN" altLang="en-US" sz="1600" b="0" dirty="0">
                <a:latin typeface="微软雅黑" panose="020B0503020204020204" pitchFamily="34" charset="-122"/>
                <a:ea typeface="微软雅黑" panose="020B0503020204020204" pitchFamily="34" charset="-122"/>
              </a:rPr>
              <a:t>                    如：</a:t>
            </a:r>
            <a:r>
              <a:rPr lang="zh-CN" altLang="en-US" sz="1600" b="0" dirty="0">
                <a:solidFill>
                  <a:schemeClr val="hlink"/>
                </a:solidFill>
                <a:latin typeface="微软雅黑" panose="020B0503020204020204" pitchFamily="34" charset="-122"/>
                <a:ea typeface="微软雅黑" panose="020B0503020204020204" pitchFamily="34" charset="-122"/>
              </a:rPr>
              <a:t>班级与</a:t>
            </a:r>
            <a:r>
              <a:rPr lang="zh-CN" altLang="en-US" sz="1600" b="0" dirty="0">
                <a:latin typeface="微软雅黑" panose="020B0503020204020204" pitchFamily="34" charset="-122"/>
                <a:ea typeface="微软雅黑" panose="020B0503020204020204" pitchFamily="34" charset="-122"/>
              </a:rPr>
              <a:t>学生， </a:t>
            </a:r>
            <a:r>
              <a:rPr lang="zh-CN" altLang="en-US" sz="1600" b="0" dirty="0">
                <a:solidFill>
                  <a:schemeClr val="hlink"/>
                </a:solidFill>
                <a:latin typeface="微软雅黑" panose="020B0503020204020204" pitchFamily="34" charset="-122"/>
                <a:ea typeface="微软雅黑" panose="020B0503020204020204" pitchFamily="34" charset="-122"/>
              </a:rPr>
              <a:t>计算机与</a:t>
            </a:r>
            <a:r>
              <a:rPr lang="en-US" altLang="zh-CN" sz="1600" b="0" dirty="0">
                <a:latin typeface="微软雅黑" panose="020B0503020204020204" pitchFamily="34" charset="-122"/>
                <a:ea typeface="微软雅黑" panose="020B0503020204020204" pitchFamily="34" charset="-122"/>
              </a:rPr>
              <a:t>CPU</a:t>
            </a:r>
            <a:endParaRPr lang="en-US" altLang="zh-CN" sz="1600" b="0" dirty="0">
              <a:solidFill>
                <a:schemeClr val="hlink"/>
              </a:solidFill>
              <a:latin typeface="微软雅黑" panose="020B0503020204020204" pitchFamily="34" charset="-122"/>
              <a:ea typeface="微软雅黑" panose="020B0503020204020204" pitchFamily="34" charset="-122"/>
            </a:endParaRPr>
          </a:p>
          <a:p>
            <a:pPr>
              <a:lnSpc>
                <a:spcPct val="150000"/>
              </a:lnSpc>
              <a:buClr>
                <a:schemeClr val="tx1"/>
              </a:buClr>
              <a:buFontTx/>
              <a:buNone/>
            </a:pPr>
            <a:endParaRPr lang="zh-CN" altLang="en-US" sz="1600" b="0" dirty="0">
              <a:solidFill>
                <a:schemeClr val="hlink"/>
              </a:solidFill>
              <a:latin typeface="微软雅黑" panose="020B0503020204020204" pitchFamily="34" charset="-122"/>
              <a:ea typeface="微软雅黑" panose="020B0503020204020204" pitchFamily="34" charset="-122"/>
            </a:endParaRPr>
          </a:p>
          <a:p>
            <a:pPr>
              <a:lnSpc>
                <a:spcPct val="150000"/>
              </a:lnSpc>
              <a:buClr>
                <a:schemeClr val="tx1"/>
              </a:buClr>
              <a:buFont typeface="Arial" panose="020B0604020202020204" pitchFamily="34" charset="0"/>
              <a:buChar char="•"/>
            </a:pPr>
            <a:r>
              <a:rPr lang="zh-CN" altLang="en-US" sz="1600" b="0" dirty="0">
                <a:solidFill>
                  <a:schemeClr val="accent2"/>
                </a:solidFill>
                <a:latin typeface="微软雅黑" panose="020B0503020204020204" pitchFamily="34" charset="-122"/>
                <a:ea typeface="微软雅黑" panose="020B0503020204020204" pitchFamily="34" charset="-122"/>
              </a:rPr>
              <a:t>继承（一般</a:t>
            </a:r>
            <a:r>
              <a:rPr lang="en-US" altLang="zh-CN" sz="1600" b="0" dirty="0">
                <a:solidFill>
                  <a:schemeClr val="accent2"/>
                </a:solidFill>
                <a:latin typeface="微软雅黑" panose="020B0503020204020204" pitchFamily="34" charset="-122"/>
                <a:ea typeface="微软雅黑" panose="020B0503020204020204" pitchFamily="34" charset="-122"/>
              </a:rPr>
              <a:t>-</a:t>
            </a:r>
            <a:r>
              <a:rPr lang="zh-CN" altLang="en-US" sz="1600" b="0" dirty="0">
                <a:solidFill>
                  <a:schemeClr val="accent2"/>
                </a:solidFill>
                <a:latin typeface="微软雅黑" panose="020B0503020204020204" pitchFamily="34" charset="-122"/>
                <a:ea typeface="微软雅黑" panose="020B0503020204020204" pitchFamily="34" charset="-122"/>
              </a:rPr>
              <a:t>特殊结构）</a:t>
            </a:r>
            <a:r>
              <a:rPr lang="en-US" altLang="zh-CN" sz="1600" b="0" dirty="0">
                <a:latin typeface="微软雅黑" panose="020B0503020204020204" pitchFamily="34" charset="-122"/>
                <a:ea typeface="微软雅黑" panose="020B0503020204020204" pitchFamily="34" charset="-122"/>
              </a:rPr>
              <a:t>——</a:t>
            </a:r>
            <a:r>
              <a:rPr lang="zh-CN" altLang="en-US" sz="1600" b="0" dirty="0">
                <a:latin typeface="微软雅黑" panose="020B0503020204020204" pitchFamily="34" charset="-122"/>
                <a:ea typeface="微软雅黑" panose="020B0503020204020204" pitchFamily="34" charset="-122"/>
              </a:rPr>
              <a:t>当对象</a:t>
            </a:r>
            <a:r>
              <a:rPr lang="en-US" altLang="zh-CN" sz="1600" b="0" dirty="0">
                <a:latin typeface="微软雅黑" panose="020B0503020204020204" pitchFamily="34" charset="-122"/>
                <a:ea typeface="微软雅黑" panose="020B0503020204020204" pitchFamily="34" charset="-122"/>
              </a:rPr>
              <a:t>A</a:t>
            </a:r>
            <a:r>
              <a:rPr lang="zh-CN" altLang="en-US" sz="1600" b="0" dirty="0">
                <a:latin typeface="微软雅黑" panose="020B0503020204020204" pitchFamily="34" charset="-122"/>
                <a:ea typeface="微软雅黑" panose="020B0503020204020204" pitchFamily="34" charset="-122"/>
              </a:rPr>
              <a:t>是</a:t>
            </a:r>
            <a:r>
              <a:rPr lang="zh-CN" altLang="en-US" sz="1600" b="0" dirty="0">
                <a:solidFill>
                  <a:schemeClr val="hlink"/>
                </a:solidFill>
                <a:latin typeface="微软雅黑" panose="020B0503020204020204" pitchFamily="34" charset="-122"/>
                <a:ea typeface="微软雅黑" panose="020B0503020204020204" pitchFamily="34" charset="-122"/>
              </a:rPr>
              <a:t>对象</a:t>
            </a:r>
            <a:r>
              <a:rPr lang="en-US" altLang="zh-CN" sz="1600" b="0" dirty="0">
                <a:solidFill>
                  <a:schemeClr val="hlink"/>
                </a:solidFill>
                <a:latin typeface="微软雅黑" panose="020B0503020204020204" pitchFamily="34" charset="-122"/>
                <a:ea typeface="微软雅黑" panose="020B0503020204020204" pitchFamily="34" charset="-122"/>
              </a:rPr>
              <a:t>B</a:t>
            </a:r>
            <a:r>
              <a:rPr lang="zh-CN" altLang="en-US" sz="1600" b="0" dirty="0">
                <a:latin typeface="微软雅黑" panose="020B0503020204020204" pitchFamily="34" charset="-122"/>
                <a:ea typeface="微软雅黑" panose="020B0503020204020204" pitchFamily="34" charset="-122"/>
              </a:rPr>
              <a:t>的特例时，称对象</a:t>
            </a:r>
            <a:r>
              <a:rPr lang="en-US" altLang="zh-CN" sz="1600" b="0" dirty="0">
                <a:latin typeface="微软雅黑" panose="020B0503020204020204" pitchFamily="34" charset="-122"/>
                <a:ea typeface="微软雅黑" panose="020B0503020204020204" pitchFamily="34" charset="-122"/>
              </a:rPr>
              <a:t>A</a:t>
            </a:r>
            <a:r>
              <a:rPr lang="zh-CN" altLang="en-US" sz="1600" b="0" dirty="0">
                <a:latin typeface="微软雅黑" panose="020B0503020204020204" pitchFamily="34" charset="-122"/>
                <a:ea typeface="微软雅黑" panose="020B0503020204020204" pitchFamily="34" charset="-122"/>
              </a:rPr>
              <a:t>继承了对象</a:t>
            </a:r>
            <a:r>
              <a:rPr lang="en-US" altLang="zh-CN" sz="1600" b="0" dirty="0">
                <a:latin typeface="微软雅黑" panose="020B0503020204020204" pitchFamily="34" charset="-122"/>
                <a:ea typeface="微软雅黑" panose="020B0503020204020204" pitchFamily="34" charset="-122"/>
              </a:rPr>
              <a:t>B</a:t>
            </a:r>
            <a:r>
              <a:rPr lang="zh-CN" altLang="en-US" sz="1600" b="0" dirty="0">
                <a:latin typeface="微软雅黑" panose="020B0503020204020204" pitchFamily="34" charset="-122"/>
                <a:ea typeface="微软雅黑" panose="020B0503020204020204" pitchFamily="34" charset="-122"/>
              </a:rPr>
              <a:t>；</a:t>
            </a:r>
            <a:endParaRPr lang="en-US" altLang="zh-CN" sz="1600" b="0" dirty="0">
              <a:latin typeface="微软雅黑" panose="020B0503020204020204" pitchFamily="34" charset="-122"/>
              <a:ea typeface="微软雅黑" panose="020B0503020204020204" pitchFamily="34" charset="-122"/>
            </a:endParaRPr>
          </a:p>
          <a:p>
            <a:pPr>
              <a:lnSpc>
                <a:spcPct val="150000"/>
              </a:lnSpc>
              <a:buClr>
                <a:schemeClr val="tx1"/>
              </a:buClr>
              <a:buFontTx/>
              <a:buNone/>
            </a:pPr>
            <a:r>
              <a:rPr lang="en-US" altLang="zh-CN" sz="1600" b="0" dirty="0">
                <a:latin typeface="微软雅黑" panose="020B0503020204020204" pitchFamily="34" charset="-122"/>
                <a:ea typeface="微软雅黑" panose="020B0503020204020204" pitchFamily="34" charset="-122"/>
              </a:rPr>
              <a:t>                     </a:t>
            </a:r>
            <a:r>
              <a:rPr lang="zh-CN" altLang="en-US" sz="1600" b="0" dirty="0">
                <a:latin typeface="微软雅黑" panose="020B0503020204020204" pitchFamily="34" charset="-122"/>
                <a:ea typeface="微软雅黑" panose="020B0503020204020204" pitchFamily="34" charset="-122"/>
              </a:rPr>
              <a:t>如：北京大学和</a:t>
            </a:r>
            <a:r>
              <a:rPr lang="zh-CN" altLang="en-US" sz="1600" b="0" dirty="0">
                <a:solidFill>
                  <a:schemeClr val="hlink"/>
                </a:solidFill>
                <a:latin typeface="微软雅黑" panose="020B0503020204020204" pitchFamily="34" charset="-122"/>
                <a:ea typeface="微软雅黑" panose="020B0503020204020204" pitchFamily="34" charset="-122"/>
              </a:rPr>
              <a:t>大学</a:t>
            </a:r>
            <a:r>
              <a:rPr lang="zh-CN" altLang="en-US" sz="1600" b="0" dirty="0">
                <a:latin typeface="微软雅黑" panose="020B0503020204020204" pitchFamily="34" charset="-122"/>
                <a:ea typeface="微软雅黑" panose="020B0503020204020204" pitchFamily="34" charset="-122"/>
              </a:rPr>
              <a:t>，液晶显示器和</a:t>
            </a:r>
            <a:r>
              <a:rPr lang="zh-CN" altLang="en-US" sz="1600" b="0" dirty="0">
                <a:solidFill>
                  <a:schemeClr val="hlink"/>
                </a:solidFill>
                <a:latin typeface="微软雅黑" panose="020B0503020204020204" pitchFamily="34" charset="-122"/>
                <a:ea typeface="微软雅黑" panose="020B0503020204020204" pitchFamily="34" charset="-122"/>
              </a:rPr>
              <a:t>显示器</a:t>
            </a:r>
            <a:r>
              <a:rPr lang="zh-CN" altLang="en-US" sz="1600" b="0" dirty="0">
                <a:latin typeface="微软雅黑" panose="020B0503020204020204" pitchFamily="34" charset="-122"/>
                <a:ea typeface="微软雅黑" panose="020B0503020204020204" pitchFamily="34" charset="-122"/>
              </a:rPr>
              <a:t>，</a:t>
            </a:r>
            <a:r>
              <a:rPr lang="en-US" altLang="zh-CN" sz="1600" b="0" dirty="0">
                <a:latin typeface="微软雅黑" panose="020B0503020204020204" pitchFamily="34" charset="-122"/>
                <a:ea typeface="微软雅黑" panose="020B0503020204020204" pitchFamily="34" charset="-122"/>
              </a:rPr>
              <a:t>JAVA</a:t>
            </a:r>
            <a:r>
              <a:rPr lang="zh-CN" altLang="en-US" sz="1600" b="0" dirty="0">
                <a:latin typeface="微软雅黑" panose="020B0503020204020204" pitchFamily="34" charset="-122"/>
                <a:ea typeface="微软雅黑" panose="020B0503020204020204" pitchFamily="34" charset="-122"/>
              </a:rPr>
              <a:t> 和 编程语言</a:t>
            </a:r>
          </a:p>
          <a:p>
            <a:pPr>
              <a:lnSpc>
                <a:spcPct val="150000"/>
              </a:lnSpc>
            </a:pPr>
            <a:endParaRPr lang="zh-CN" altLang="en-US" sz="1600" b="0" dirty="0"/>
          </a:p>
        </p:txBody>
      </p:sp>
      <p:sp>
        <p:nvSpPr>
          <p:cNvPr id="7" name="矩形 6"/>
          <p:cNvSpPr/>
          <p:nvPr/>
        </p:nvSpPr>
        <p:spPr>
          <a:xfrm>
            <a:off x="1043608" y="771550"/>
            <a:ext cx="2157963" cy="369332"/>
          </a:xfrm>
          <a:prstGeom prst="rect">
            <a:avLst/>
          </a:prstGeom>
        </p:spPr>
        <p:txBody>
          <a:bodyPr wrap="none">
            <a:spAutoFit/>
          </a:bodyPr>
          <a:lstStyle/>
          <a:p>
            <a:pPr marL="285750" indent="-285750" eaLnBrk="1" hangingPunct="1">
              <a:buFont typeface="Wingdings" panose="05000000000000000000" pitchFamily="2" charset="2"/>
              <a:buChar char="u"/>
            </a:pPr>
            <a:r>
              <a:rPr lang="zh-CN" altLang="en-US" sz="1800" b="1" kern="0" dirty="0">
                <a:solidFill>
                  <a:schemeClr val="accent2"/>
                </a:solidFill>
                <a:latin typeface="微软雅黑" panose="020B0503020204020204" pitchFamily="34" charset="-122"/>
                <a:ea typeface="微软雅黑" panose="020B0503020204020204" pitchFamily="34" charset="-122"/>
              </a:rPr>
              <a:t> 对象之间的关系</a:t>
            </a:r>
          </a:p>
        </p:txBody>
      </p:sp>
      <p:sp>
        <p:nvSpPr>
          <p:cNvPr id="2" name="文本框 1">
            <a:extLst>
              <a:ext uri="{FF2B5EF4-FFF2-40B4-BE49-F238E27FC236}">
                <a16:creationId xmlns:a16="http://schemas.microsoft.com/office/drawing/2014/main" id="{9E98E58B-2C46-2949-8628-C980979A5F18}"/>
              </a:ext>
            </a:extLst>
          </p:cNvPr>
          <p:cNvSpPr txBox="1"/>
          <p:nvPr/>
        </p:nvSpPr>
        <p:spPr>
          <a:xfrm>
            <a:off x="1187624" y="4158998"/>
            <a:ext cx="5109091" cy="461665"/>
          </a:xfrm>
          <a:prstGeom prst="rect">
            <a:avLst/>
          </a:prstGeom>
          <a:noFill/>
        </p:spPr>
        <p:txBody>
          <a:bodyPr wrap="none" rtlCol="0">
            <a:spAutoFit/>
          </a:bodyPr>
          <a:lstStyle/>
          <a:p>
            <a:r>
              <a:rPr lang="zh-CN" altLang="en-US" dirty="0">
                <a:solidFill>
                  <a:srgbClr val="FF0000"/>
                </a:solidFill>
              </a:rPr>
              <a:t>面向对象强调对象之间关系的目的？</a:t>
            </a:r>
            <a:endParaRPr kumimoji="1" lang="zh-CN" altLang="en-US" dirty="0">
              <a:solidFill>
                <a:srgbClr val="FF0000"/>
              </a:solidFill>
            </a:endParaRPr>
          </a:p>
        </p:txBody>
      </p:sp>
      <p:sp>
        <p:nvSpPr>
          <p:cNvPr id="5" name="文本框 4">
            <a:extLst>
              <a:ext uri="{FF2B5EF4-FFF2-40B4-BE49-F238E27FC236}">
                <a16:creationId xmlns:a16="http://schemas.microsoft.com/office/drawing/2014/main" id="{4113EF8B-5BF6-AF43-8146-C7ED4DF346A0}"/>
              </a:ext>
            </a:extLst>
          </p:cNvPr>
          <p:cNvSpPr txBox="1"/>
          <p:nvPr/>
        </p:nvSpPr>
        <p:spPr>
          <a:xfrm>
            <a:off x="6372200" y="4158998"/>
            <a:ext cx="1415772" cy="461665"/>
          </a:xfrm>
          <a:prstGeom prst="rect">
            <a:avLst/>
          </a:prstGeom>
          <a:solidFill>
            <a:srgbClr val="66CCFF"/>
          </a:solidFill>
        </p:spPr>
        <p:txBody>
          <a:bodyPr wrap="none" rtlCol="0">
            <a:spAutoFit/>
          </a:bodyPr>
          <a:lstStyle/>
          <a:p>
            <a:r>
              <a:rPr kumimoji="1" lang="zh-CN" altLang="en-US" b="1" dirty="0"/>
              <a:t>代码复用</a:t>
            </a:r>
          </a:p>
        </p:txBody>
      </p:sp>
    </p:spTree>
    <p:extLst>
      <p:ext uri="{BB962C8B-B14F-4D97-AF65-F5344CB8AC3E}">
        <p14:creationId xmlns:p14="http://schemas.microsoft.com/office/powerpoint/2010/main" val="300184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flipH="1">
            <a:off x="322951" y="831391"/>
            <a:ext cx="659869" cy="3477875"/>
          </a:xfrm>
          <a:prstGeom prst="rect">
            <a:avLst/>
          </a:prstGeom>
        </p:spPr>
        <p:txBody>
          <a:bodyPr wrap="square">
            <a:spAutoFit/>
          </a:bodyPr>
          <a:lstStyle/>
          <a:p>
            <a:pPr algn="ctr" eaLnBrk="1" hangingPunct="1"/>
            <a:r>
              <a:rPr lang="zh-CN" altLang="en-US" sz="2000" b="1" kern="0" dirty="0">
                <a:solidFill>
                  <a:schemeClr val="accent2"/>
                </a:solidFill>
                <a:latin typeface="微软雅黑" panose="020B0503020204020204" pitchFamily="34" charset="-122"/>
                <a:ea typeface="微软雅黑" panose="020B0503020204020204" pitchFamily="34" charset="-122"/>
              </a:rPr>
              <a:t>面向对象的软件开发过程</a:t>
            </a:r>
          </a:p>
        </p:txBody>
      </p:sp>
      <p:grpSp>
        <p:nvGrpSpPr>
          <p:cNvPr id="9" name="组合 8"/>
          <p:cNvGrpSpPr/>
          <p:nvPr/>
        </p:nvGrpSpPr>
        <p:grpSpPr>
          <a:xfrm>
            <a:off x="1084265" y="3327696"/>
            <a:ext cx="6944119" cy="688193"/>
            <a:chOff x="2537803" y="3595432"/>
            <a:chExt cx="5490581" cy="688193"/>
          </a:xfrm>
        </p:grpSpPr>
        <p:sp>
          <p:nvSpPr>
            <p:cNvPr id="14" name="五边形 6"/>
            <p:cNvSpPr/>
            <p:nvPr/>
          </p:nvSpPr>
          <p:spPr bwMode="auto">
            <a:xfrm>
              <a:off x="2767175" y="3595432"/>
              <a:ext cx="5261209" cy="688193"/>
            </a:xfrm>
            <a:custGeom>
              <a:avLst/>
              <a:gdLst/>
              <a:ahLst/>
              <a:cxnLst/>
              <a:rect l="l" t="t" r="r" b="b"/>
              <a:pathLst>
                <a:path w="6408712" h="864096">
                  <a:moveTo>
                    <a:pt x="0" y="0"/>
                  </a:moveTo>
                  <a:lnTo>
                    <a:pt x="5976664" y="0"/>
                  </a:lnTo>
                  <a:lnTo>
                    <a:pt x="6408712" y="432048"/>
                  </a:lnTo>
                  <a:lnTo>
                    <a:pt x="5976664" y="864096"/>
                  </a:lnTo>
                  <a:lnTo>
                    <a:pt x="0" y="864096"/>
                  </a:lnTo>
                  <a:lnTo>
                    <a:pt x="0" y="709469"/>
                  </a:lnTo>
                  <a:cubicBezTo>
                    <a:pt x="131866" y="686066"/>
                    <a:pt x="231775" y="570724"/>
                    <a:pt x="231775" y="432048"/>
                  </a:cubicBezTo>
                  <a:cubicBezTo>
                    <a:pt x="231775" y="293372"/>
                    <a:pt x="131866" y="178030"/>
                    <a:pt x="0" y="154628"/>
                  </a:cubicBezTo>
                  <a:close/>
                </a:path>
              </a:pathLst>
            </a:custGeom>
            <a:gradFill>
              <a:gsLst>
                <a:gs pos="33000">
                  <a:srgbClr val="F9F9F9"/>
                </a:gs>
                <a:gs pos="100000">
                  <a:srgbClr val="D7D7D7"/>
                </a:gs>
              </a:gsLst>
              <a:lin ang="5400000" scaled="0"/>
            </a:gradFill>
            <a:ln w="3175" cap="flat" cmpd="sng" algn="ctr">
              <a:solidFill>
                <a:srgbClr val="EAEAEA"/>
              </a:solidFill>
              <a:prstDash val="solid"/>
            </a:ln>
            <a:effectLst>
              <a:outerShdw blurRad="50800" dist="38100" dir="2700000" algn="tl" rotWithShape="0">
                <a:prstClr val="black">
                  <a:alpha val="40000"/>
                </a:prstClr>
              </a:outerShdw>
            </a:effectLst>
          </p:spPr>
          <p:txBody>
            <a:bodyPr lIns="450000" anchor="ctr"/>
            <a:lstStyle/>
            <a:p>
              <a:pPr marL="0" marR="0" lvl="0" indent="0" defTabSz="914400" eaLnBrk="1" fontAlgn="auto" latinLnBrk="0" hangingPunct="1">
                <a:lnSpc>
                  <a:spcPct val="120000"/>
                </a:lnSpc>
                <a:spcBef>
                  <a:spcPts val="0"/>
                </a:spcBef>
                <a:spcAft>
                  <a:spcPts val="0"/>
                </a:spcAft>
                <a:buClrTx/>
                <a:buSzTx/>
                <a:buFontTx/>
                <a:buNone/>
                <a:defRPr/>
              </a:pPr>
              <a:r>
                <a:rPr kumimoji="0" lang="zh-CN" altLang="en-US" sz="1600" kern="0">
                  <a:solidFill>
                    <a:srgbClr val="4D4D4D"/>
                  </a:solidFill>
                  <a:latin typeface="微软雅黑" panose="020B0503020204020204" pitchFamily="34" charset="-122"/>
                  <a:ea typeface="微软雅黑" panose="020B0503020204020204" pitchFamily="34" charset="-122"/>
                </a:rPr>
                <a:t>面向对象的编程实现</a:t>
              </a:r>
              <a:r>
                <a:rPr kumimoji="0" lang="zh-CN" altLang="en-US" sz="1600" kern="0" dirty="0">
                  <a:solidFill>
                    <a:srgbClr val="4D4D4D"/>
                  </a:solidFill>
                  <a:latin typeface="微软雅黑" panose="020B0503020204020204" pitchFamily="34" charset="-122"/>
                  <a:ea typeface="微软雅黑" panose="020B0503020204020204" pitchFamily="34" charset="-122"/>
                </a:rPr>
                <a:t>（Ｏ</a:t>
              </a:r>
              <a:r>
                <a:rPr kumimoji="0" lang="en-US" altLang="zh-CN" sz="1600" kern="0" dirty="0" err="1">
                  <a:solidFill>
                    <a:srgbClr val="4D4D4D"/>
                  </a:solidFill>
                  <a:latin typeface="微软雅黑" panose="020B0503020204020204" pitchFamily="34" charset="-122"/>
                  <a:ea typeface="微软雅黑" panose="020B0503020204020204" pitchFamily="34" charset="-122"/>
                </a:rPr>
                <a:t>bject</a:t>
              </a:r>
              <a:r>
                <a:rPr kumimoji="0" lang="en-US" altLang="zh-CN" sz="1600" kern="0" dirty="0">
                  <a:solidFill>
                    <a:srgbClr val="4D4D4D"/>
                  </a:solidFill>
                  <a:latin typeface="微软雅黑" panose="020B0503020204020204" pitchFamily="34" charset="-122"/>
                  <a:ea typeface="微软雅黑" panose="020B0503020204020204" pitchFamily="34" charset="-122"/>
                </a:rPr>
                <a:t> </a:t>
              </a:r>
              <a:r>
                <a:rPr kumimoji="0" lang="zh-CN" altLang="en-US" sz="1600" kern="0" dirty="0">
                  <a:solidFill>
                    <a:srgbClr val="4D4D4D"/>
                  </a:solidFill>
                  <a:latin typeface="微软雅黑" panose="020B0503020204020204" pitchFamily="34" charset="-122"/>
                  <a:ea typeface="微软雅黑" panose="020B0503020204020204" pitchFamily="34" charset="-122"/>
                </a:rPr>
                <a:t>Ｏ</a:t>
              </a:r>
              <a:r>
                <a:rPr kumimoji="0" lang="en-US" altLang="zh-CN" sz="1600" kern="0" dirty="0" err="1">
                  <a:solidFill>
                    <a:srgbClr val="4D4D4D"/>
                  </a:solidFill>
                  <a:latin typeface="微软雅黑" panose="020B0503020204020204" pitchFamily="34" charset="-122"/>
                  <a:ea typeface="微软雅黑" panose="020B0503020204020204" pitchFamily="34" charset="-122"/>
                </a:rPr>
                <a:t>riented</a:t>
              </a:r>
              <a:r>
                <a:rPr kumimoji="0" lang="en-US" altLang="zh-CN" sz="1600" kern="0" dirty="0">
                  <a:solidFill>
                    <a:srgbClr val="4D4D4D"/>
                  </a:solidFill>
                  <a:latin typeface="微软雅黑" panose="020B0503020204020204" pitchFamily="34" charset="-122"/>
                  <a:ea typeface="微软雅黑" panose="020B0503020204020204" pitchFamily="34" charset="-122"/>
                </a:rPr>
                <a:t> </a:t>
              </a:r>
              <a:r>
                <a:rPr kumimoji="0" lang="zh-CN" altLang="en-US" sz="1600" kern="0" dirty="0">
                  <a:solidFill>
                    <a:srgbClr val="4D4D4D"/>
                  </a:solidFill>
                  <a:latin typeface="微软雅黑" panose="020B0503020204020204" pitchFamily="34" charset="-122"/>
                  <a:ea typeface="微软雅黑" panose="020B0503020204020204" pitchFamily="34" charset="-122"/>
                </a:rPr>
                <a:t>Ｐ</a:t>
              </a:r>
              <a:r>
                <a:rPr kumimoji="0" lang="en-US" altLang="zh-CN" sz="1600" kern="0" dirty="0" err="1">
                  <a:solidFill>
                    <a:srgbClr val="4D4D4D"/>
                  </a:solidFill>
                  <a:latin typeface="微软雅黑" panose="020B0503020204020204" pitchFamily="34" charset="-122"/>
                  <a:ea typeface="微软雅黑" panose="020B0503020204020204" pitchFamily="34" charset="-122"/>
                </a:rPr>
                <a:t>rogramming</a:t>
              </a:r>
              <a:r>
                <a:rPr kumimoji="0" lang="zh-CN" altLang="en-US" sz="1600" kern="0" dirty="0">
                  <a:solidFill>
                    <a:srgbClr val="4D4D4D"/>
                  </a:solidFill>
                  <a:latin typeface="微软雅黑" panose="020B0503020204020204" pitchFamily="34" charset="-122"/>
                  <a:ea typeface="微软雅黑" panose="020B0503020204020204" pitchFamily="34" charset="-122"/>
                </a:rPr>
                <a:t>，</a:t>
              </a:r>
              <a:r>
                <a:rPr kumimoji="0" lang="en-US" altLang="zh-CN" sz="1600" kern="0" dirty="0">
                  <a:solidFill>
                    <a:srgbClr val="4D4D4D"/>
                  </a:solidFill>
                  <a:latin typeface="微软雅黑" panose="020B0503020204020204" pitchFamily="34" charset="-122"/>
                  <a:ea typeface="微软雅黑" panose="020B0503020204020204" pitchFamily="34" charset="-122"/>
                </a:rPr>
                <a:t>OOP</a:t>
              </a:r>
              <a:r>
                <a:rPr kumimoji="0" lang="zh-CN" altLang="en-US" sz="1600" kern="0" dirty="0">
                  <a:solidFill>
                    <a:srgbClr val="4D4D4D"/>
                  </a:solidFill>
                  <a:latin typeface="微软雅黑" panose="020B0503020204020204" pitchFamily="34" charset="-122"/>
                  <a:ea typeface="微软雅黑" panose="020B0503020204020204" pitchFamily="34" charset="-122"/>
                </a:rPr>
                <a:t>）</a:t>
              </a:r>
            </a:p>
          </p:txBody>
        </p:sp>
        <p:sp>
          <p:nvSpPr>
            <p:cNvPr id="15" name="椭圆 14"/>
            <p:cNvSpPr/>
            <p:nvPr/>
          </p:nvSpPr>
          <p:spPr bwMode="auto">
            <a:xfrm>
              <a:off x="2537803" y="3754906"/>
              <a:ext cx="380611" cy="369245"/>
            </a:xfrm>
            <a:prstGeom prst="ellipse">
              <a:avLst/>
            </a:prstGeom>
            <a:gradFill>
              <a:gsLst>
                <a:gs pos="0">
                  <a:srgbClr val="2676FF">
                    <a:lumMod val="60000"/>
                    <a:lumOff val="40000"/>
                  </a:srgbClr>
                </a:gs>
                <a:gs pos="100000">
                  <a:srgbClr val="2676FF"/>
                </a:gs>
              </a:gsLst>
              <a:lin ang="5400000" scaled="0"/>
            </a:gradFill>
            <a:ln w="25400" cap="flat" cmpd="sng" algn="ctr">
              <a:noFill/>
              <a:prstDash val="solid"/>
            </a:ln>
            <a:effectLst>
              <a:outerShdw blurRad="50800" dist="38100" dir="2700000" algn="tl" rotWithShape="0">
                <a:prstClr val="black">
                  <a:alpha val="40000"/>
                </a:prstClr>
              </a:outerShdw>
            </a:effectLst>
          </p:spPr>
          <p:txBody>
            <a:bodyPr lIns="0" tIns="0" rIns="0" bIns="0"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en-US" altLang="zh-CN" sz="16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cs"/>
                </a:rPr>
                <a:t>3</a:t>
              </a:r>
              <a:endParaRPr kumimoji="0" lang="zh-CN" altLang="en-US" sz="16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cs"/>
              </a:endParaRPr>
            </a:p>
          </p:txBody>
        </p:sp>
      </p:grpSp>
      <p:grpSp>
        <p:nvGrpSpPr>
          <p:cNvPr id="7" name="组合 6"/>
          <p:cNvGrpSpPr/>
          <p:nvPr/>
        </p:nvGrpSpPr>
        <p:grpSpPr>
          <a:xfrm>
            <a:off x="1098125" y="793432"/>
            <a:ext cx="6642227" cy="915371"/>
            <a:chOff x="1475656" y="1763625"/>
            <a:chExt cx="5510130" cy="915371"/>
          </a:xfrm>
        </p:grpSpPr>
        <p:sp>
          <p:nvSpPr>
            <p:cNvPr id="10" name="五边形 4"/>
            <p:cNvSpPr/>
            <p:nvPr/>
          </p:nvSpPr>
          <p:spPr bwMode="auto">
            <a:xfrm>
              <a:off x="1724577" y="1763625"/>
              <a:ext cx="5261209" cy="688193"/>
            </a:xfrm>
            <a:custGeom>
              <a:avLst/>
              <a:gdLst/>
              <a:ahLst/>
              <a:cxnLst/>
              <a:rect l="l" t="t" r="r" b="b"/>
              <a:pathLst>
                <a:path w="6408712" h="864096">
                  <a:moveTo>
                    <a:pt x="0" y="0"/>
                  </a:moveTo>
                  <a:lnTo>
                    <a:pt x="5976664" y="0"/>
                  </a:lnTo>
                  <a:lnTo>
                    <a:pt x="6408712" y="432048"/>
                  </a:lnTo>
                  <a:lnTo>
                    <a:pt x="5976664" y="864096"/>
                  </a:lnTo>
                  <a:lnTo>
                    <a:pt x="0" y="864096"/>
                  </a:lnTo>
                  <a:lnTo>
                    <a:pt x="0" y="704362"/>
                  </a:lnTo>
                  <a:cubicBezTo>
                    <a:pt x="121615" y="673698"/>
                    <a:pt x="211153" y="563329"/>
                    <a:pt x="211153" y="432048"/>
                  </a:cubicBezTo>
                  <a:cubicBezTo>
                    <a:pt x="211153" y="300767"/>
                    <a:pt x="121615" y="190398"/>
                    <a:pt x="0" y="159734"/>
                  </a:cubicBezTo>
                  <a:close/>
                </a:path>
              </a:pathLst>
            </a:custGeom>
            <a:gradFill>
              <a:gsLst>
                <a:gs pos="33000">
                  <a:srgbClr val="F9F9F9"/>
                </a:gs>
                <a:gs pos="100000">
                  <a:srgbClr val="D7D7D7"/>
                </a:gs>
              </a:gsLst>
              <a:lin ang="5400000" scaled="0"/>
            </a:gradFill>
            <a:ln w="3175" cap="flat" cmpd="sng" algn="ctr">
              <a:solidFill>
                <a:srgbClr val="EAEAEA"/>
              </a:solidFill>
              <a:prstDash val="solid"/>
            </a:ln>
            <a:effectLst>
              <a:outerShdw blurRad="50800" dist="38100" dir="2700000" algn="tl" rotWithShape="0">
                <a:prstClr val="black">
                  <a:alpha val="40000"/>
                </a:prstClr>
              </a:outerShdw>
            </a:effectLst>
          </p:spPr>
          <p:txBody>
            <a:bodyPr lIns="450000" anchor="ctr"/>
            <a:lstStyle/>
            <a:p>
              <a:pPr marL="0" marR="0" lvl="0" indent="0" defTabSz="914400" eaLnBrk="1" fontAlgn="auto" latinLnBrk="0" hangingPunct="1">
                <a:lnSpc>
                  <a:spcPct val="120000"/>
                </a:lnSpc>
                <a:spcBef>
                  <a:spcPts val="0"/>
                </a:spcBef>
                <a:spcAft>
                  <a:spcPts val="0"/>
                </a:spcAft>
                <a:buClrTx/>
                <a:buSzTx/>
                <a:buFontTx/>
                <a:buNone/>
                <a:defRPr/>
              </a:pPr>
              <a:r>
                <a:rPr kumimoji="0" lang="zh-CN" altLang="en-US" sz="1600" kern="0" dirty="0">
                  <a:solidFill>
                    <a:srgbClr val="4D4D4D"/>
                  </a:solidFill>
                  <a:latin typeface="微软雅黑" panose="020B0503020204020204" pitchFamily="34" charset="-122"/>
                  <a:ea typeface="微软雅黑" panose="020B0503020204020204" pitchFamily="34" charset="-122"/>
                </a:rPr>
                <a:t>面向对象的分析（Ｏ</a:t>
              </a:r>
              <a:r>
                <a:rPr kumimoji="0" lang="en-US" altLang="zh-CN" sz="1600" kern="0" dirty="0" err="1">
                  <a:solidFill>
                    <a:srgbClr val="4D4D4D"/>
                  </a:solidFill>
                  <a:latin typeface="微软雅黑" panose="020B0503020204020204" pitchFamily="34" charset="-122"/>
                  <a:ea typeface="微软雅黑" panose="020B0503020204020204" pitchFamily="34" charset="-122"/>
                </a:rPr>
                <a:t>bject</a:t>
              </a:r>
              <a:r>
                <a:rPr kumimoji="0" lang="en-US" altLang="zh-CN" sz="1600" kern="0" dirty="0">
                  <a:solidFill>
                    <a:srgbClr val="4D4D4D"/>
                  </a:solidFill>
                  <a:latin typeface="微软雅黑" panose="020B0503020204020204" pitchFamily="34" charset="-122"/>
                  <a:ea typeface="微软雅黑" panose="020B0503020204020204" pitchFamily="34" charset="-122"/>
                </a:rPr>
                <a:t> </a:t>
              </a:r>
              <a:r>
                <a:rPr kumimoji="0" lang="zh-CN" altLang="en-US" sz="1600" kern="0" dirty="0">
                  <a:solidFill>
                    <a:srgbClr val="4D4D4D"/>
                  </a:solidFill>
                  <a:latin typeface="微软雅黑" panose="020B0503020204020204" pitchFamily="34" charset="-122"/>
                  <a:ea typeface="微软雅黑" panose="020B0503020204020204" pitchFamily="34" charset="-122"/>
                </a:rPr>
                <a:t>Ｏ</a:t>
              </a:r>
              <a:r>
                <a:rPr kumimoji="0" lang="en-US" altLang="zh-CN" sz="1600" kern="0" dirty="0" err="1">
                  <a:solidFill>
                    <a:srgbClr val="4D4D4D"/>
                  </a:solidFill>
                  <a:latin typeface="微软雅黑" panose="020B0503020204020204" pitchFamily="34" charset="-122"/>
                  <a:ea typeface="微软雅黑" panose="020B0503020204020204" pitchFamily="34" charset="-122"/>
                </a:rPr>
                <a:t>riented</a:t>
              </a:r>
              <a:r>
                <a:rPr kumimoji="0" lang="en-US" altLang="zh-CN" sz="1600" kern="0" dirty="0">
                  <a:solidFill>
                    <a:srgbClr val="4D4D4D"/>
                  </a:solidFill>
                  <a:latin typeface="微软雅黑" panose="020B0503020204020204" pitchFamily="34" charset="-122"/>
                  <a:ea typeface="微软雅黑" panose="020B0503020204020204" pitchFamily="34" charset="-122"/>
                </a:rPr>
                <a:t> </a:t>
              </a:r>
              <a:r>
                <a:rPr kumimoji="0" lang="zh-CN" altLang="en-US" sz="1600" kern="0" dirty="0">
                  <a:solidFill>
                    <a:srgbClr val="4D4D4D"/>
                  </a:solidFill>
                  <a:latin typeface="微软雅黑" panose="020B0503020204020204" pitchFamily="34" charset="-122"/>
                  <a:ea typeface="微软雅黑" panose="020B0503020204020204" pitchFamily="34" charset="-122"/>
                </a:rPr>
                <a:t>Ａ</a:t>
              </a:r>
              <a:r>
                <a:rPr kumimoji="0" lang="en-US" altLang="zh-CN" sz="1600" kern="0" dirty="0" err="1">
                  <a:solidFill>
                    <a:srgbClr val="4D4D4D"/>
                  </a:solidFill>
                  <a:latin typeface="微软雅黑" panose="020B0503020204020204" pitchFamily="34" charset="-122"/>
                  <a:ea typeface="微软雅黑" panose="020B0503020204020204" pitchFamily="34" charset="-122"/>
                </a:rPr>
                <a:t>nalysis</a:t>
              </a:r>
              <a:r>
                <a:rPr kumimoji="0" lang="zh-CN" altLang="en-US" sz="1600" kern="0" dirty="0">
                  <a:solidFill>
                    <a:srgbClr val="4D4D4D"/>
                  </a:solidFill>
                  <a:latin typeface="微软雅黑" panose="020B0503020204020204" pitchFamily="34" charset="-122"/>
                  <a:ea typeface="微软雅黑" panose="020B0503020204020204" pitchFamily="34" charset="-122"/>
                </a:rPr>
                <a:t>，</a:t>
              </a:r>
              <a:r>
                <a:rPr kumimoji="0" lang="en-US" altLang="zh-CN" sz="1600" kern="0" dirty="0">
                  <a:solidFill>
                    <a:srgbClr val="4D4D4D"/>
                  </a:solidFill>
                  <a:latin typeface="微软雅黑" panose="020B0503020204020204" pitchFamily="34" charset="-122"/>
                  <a:ea typeface="微软雅黑" panose="020B0503020204020204" pitchFamily="34" charset="-122"/>
                </a:rPr>
                <a:t>OOA</a:t>
              </a:r>
              <a:r>
                <a:rPr kumimoji="0" lang="zh-CN" altLang="en-US" sz="1600" kern="0" dirty="0">
                  <a:solidFill>
                    <a:srgbClr val="4D4D4D"/>
                  </a:solidFill>
                  <a:latin typeface="微软雅黑" panose="020B0503020204020204" pitchFamily="34" charset="-122"/>
                  <a:ea typeface="微软雅黑" panose="020B0503020204020204" pitchFamily="34" charset="-122"/>
                </a:rPr>
                <a:t>）</a:t>
              </a:r>
            </a:p>
          </p:txBody>
        </p:sp>
        <p:sp>
          <p:nvSpPr>
            <p:cNvPr id="11" name="椭圆 10"/>
            <p:cNvSpPr/>
            <p:nvPr/>
          </p:nvSpPr>
          <p:spPr bwMode="auto">
            <a:xfrm>
              <a:off x="1475656" y="1923099"/>
              <a:ext cx="380611" cy="369245"/>
            </a:xfrm>
            <a:prstGeom prst="ellipse">
              <a:avLst/>
            </a:prstGeom>
            <a:gradFill>
              <a:gsLst>
                <a:gs pos="0">
                  <a:srgbClr val="2676FF">
                    <a:lumMod val="60000"/>
                    <a:lumOff val="40000"/>
                  </a:srgbClr>
                </a:gs>
                <a:gs pos="100000">
                  <a:srgbClr val="2676FF"/>
                </a:gs>
              </a:gsLst>
              <a:lin ang="5400000" scaled="0"/>
            </a:gradFill>
            <a:ln w="25400" cap="flat" cmpd="sng" algn="ctr">
              <a:noFill/>
              <a:prstDash val="solid"/>
            </a:ln>
            <a:effectLst>
              <a:outerShdw blurRad="50800" dist="38100" dir="2700000" algn="tl" rotWithShape="0">
                <a:prstClr val="black">
                  <a:alpha val="40000"/>
                </a:prstClr>
              </a:outerShdw>
            </a:effectLst>
          </p:spPr>
          <p:txBody>
            <a:bodyPr lIns="0" tIns="0" rIns="0" bIns="0"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en-US" altLang="zh-CN" sz="16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cs"/>
                </a:rPr>
                <a:t>1</a:t>
              </a:r>
              <a:endParaRPr kumimoji="0" lang="zh-CN" altLang="en-US" sz="16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cs"/>
              </a:endParaRPr>
            </a:p>
          </p:txBody>
        </p:sp>
        <p:sp>
          <p:nvSpPr>
            <p:cNvPr id="16" name="等腰三角形 15"/>
            <p:cNvSpPr/>
            <p:nvPr/>
          </p:nvSpPr>
          <p:spPr>
            <a:xfrm flipV="1">
              <a:off x="2103334" y="2452551"/>
              <a:ext cx="270606" cy="226445"/>
            </a:xfrm>
            <a:prstGeom prst="triangle">
              <a:avLst/>
            </a:prstGeom>
            <a:gradFill>
              <a:gsLst>
                <a:gs pos="33000">
                  <a:srgbClr val="F9F9F9"/>
                </a:gs>
                <a:gs pos="100000">
                  <a:srgbClr val="D7D7D7"/>
                </a:gs>
              </a:gsLst>
              <a:lin ang="5400000" scaled="0"/>
            </a:gradFill>
            <a:ln w="3175" cap="flat" cmpd="sng" algn="ctr">
              <a:solidFill>
                <a:srgbClr val="EAEAEA"/>
              </a:solidFill>
              <a:prstDash val="solid"/>
            </a:ln>
            <a:effectLst>
              <a:outerShdw blurRad="50800" dist="38100" dir="2700000" algn="tl" rotWithShape="0">
                <a:prstClr val="black">
                  <a:alpha val="40000"/>
                </a:prstClr>
              </a:outerShdw>
            </a:effectLst>
          </p:spPr>
          <p:txBody>
            <a:bodyPr lIns="450000"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4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grpSp>
      <p:grpSp>
        <p:nvGrpSpPr>
          <p:cNvPr id="8" name="组合 7"/>
          <p:cNvGrpSpPr/>
          <p:nvPr/>
        </p:nvGrpSpPr>
        <p:grpSpPr>
          <a:xfrm>
            <a:off x="1084265" y="1947612"/>
            <a:ext cx="6800104" cy="915903"/>
            <a:chOff x="2004774" y="2679529"/>
            <a:chExt cx="5493188" cy="915903"/>
          </a:xfrm>
        </p:grpSpPr>
        <p:sp>
          <p:nvSpPr>
            <p:cNvPr id="12" name="五边形 5"/>
            <p:cNvSpPr/>
            <p:nvPr/>
          </p:nvSpPr>
          <p:spPr bwMode="auto">
            <a:xfrm>
              <a:off x="2236752" y="2679529"/>
              <a:ext cx="5261210" cy="688193"/>
            </a:xfrm>
            <a:custGeom>
              <a:avLst/>
              <a:gdLst/>
              <a:ahLst/>
              <a:cxnLst/>
              <a:rect l="l" t="t" r="r" b="b"/>
              <a:pathLst>
                <a:path w="6408712" h="864096">
                  <a:moveTo>
                    <a:pt x="0" y="0"/>
                  </a:moveTo>
                  <a:lnTo>
                    <a:pt x="5976664" y="0"/>
                  </a:lnTo>
                  <a:lnTo>
                    <a:pt x="6408712" y="432048"/>
                  </a:lnTo>
                  <a:lnTo>
                    <a:pt x="5976664" y="864096"/>
                  </a:lnTo>
                  <a:lnTo>
                    <a:pt x="0" y="864096"/>
                  </a:lnTo>
                  <a:lnTo>
                    <a:pt x="0" y="709469"/>
                  </a:lnTo>
                  <a:cubicBezTo>
                    <a:pt x="131866" y="686066"/>
                    <a:pt x="231775" y="570724"/>
                    <a:pt x="231775" y="432048"/>
                  </a:cubicBezTo>
                  <a:cubicBezTo>
                    <a:pt x="231775" y="293372"/>
                    <a:pt x="131866" y="178030"/>
                    <a:pt x="0" y="154627"/>
                  </a:cubicBezTo>
                  <a:close/>
                </a:path>
              </a:pathLst>
            </a:custGeom>
            <a:gradFill>
              <a:gsLst>
                <a:gs pos="33000">
                  <a:srgbClr val="F9F9F9"/>
                </a:gs>
                <a:gs pos="100000">
                  <a:srgbClr val="D7D7D7"/>
                </a:gs>
              </a:gsLst>
              <a:lin ang="5400000" scaled="0"/>
            </a:gradFill>
            <a:ln w="3175" cap="flat" cmpd="sng" algn="ctr">
              <a:solidFill>
                <a:srgbClr val="EAEAEA"/>
              </a:solidFill>
              <a:prstDash val="solid"/>
            </a:ln>
            <a:effectLst>
              <a:outerShdw blurRad="50800" dist="38100" dir="2700000" algn="tl" rotWithShape="0">
                <a:prstClr val="black">
                  <a:alpha val="40000"/>
                </a:prstClr>
              </a:outerShdw>
            </a:effectLst>
          </p:spPr>
          <p:txBody>
            <a:bodyPr lIns="450000" anchor="ctr"/>
            <a:lstStyle/>
            <a:p>
              <a:pPr marL="0" marR="0" lvl="0" indent="0" defTabSz="914400" eaLnBrk="1" fontAlgn="auto" latinLnBrk="0" hangingPunct="1">
                <a:lnSpc>
                  <a:spcPct val="120000"/>
                </a:lnSpc>
                <a:spcBef>
                  <a:spcPts val="0"/>
                </a:spcBef>
                <a:spcAft>
                  <a:spcPts val="0"/>
                </a:spcAft>
                <a:buClrTx/>
                <a:buSzTx/>
                <a:buFontTx/>
                <a:buNone/>
                <a:defRPr/>
              </a:pPr>
              <a:r>
                <a:rPr kumimoji="0" lang="zh-CN" altLang="en-US" sz="1600" kern="0" dirty="0">
                  <a:solidFill>
                    <a:srgbClr val="4D4D4D"/>
                  </a:solidFill>
                  <a:latin typeface="微软雅黑" panose="020B0503020204020204" pitchFamily="34" charset="-122"/>
                  <a:ea typeface="微软雅黑" panose="020B0503020204020204" pitchFamily="34" charset="-122"/>
                </a:rPr>
                <a:t>面向对象的设计（Ｏ</a:t>
              </a:r>
              <a:r>
                <a:rPr kumimoji="0" lang="en-US" altLang="zh-CN" sz="1600" kern="0" dirty="0" err="1">
                  <a:solidFill>
                    <a:srgbClr val="4D4D4D"/>
                  </a:solidFill>
                  <a:latin typeface="微软雅黑" panose="020B0503020204020204" pitchFamily="34" charset="-122"/>
                  <a:ea typeface="微软雅黑" panose="020B0503020204020204" pitchFamily="34" charset="-122"/>
                </a:rPr>
                <a:t>bject</a:t>
              </a:r>
              <a:r>
                <a:rPr kumimoji="0" lang="en-US" altLang="zh-CN" sz="1600" kern="0" dirty="0">
                  <a:solidFill>
                    <a:srgbClr val="4D4D4D"/>
                  </a:solidFill>
                  <a:latin typeface="微软雅黑" panose="020B0503020204020204" pitchFamily="34" charset="-122"/>
                  <a:ea typeface="微软雅黑" panose="020B0503020204020204" pitchFamily="34" charset="-122"/>
                </a:rPr>
                <a:t> </a:t>
              </a:r>
              <a:r>
                <a:rPr kumimoji="0" lang="zh-CN" altLang="en-US" sz="1600" kern="0" dirty="0">
                  <a:solidFill>
                    <a:srgbClr val="4D4D4D"/>
                  </a:solidFill>
                  <a:latin typeface="微软雅黑" panose="020B0503020204020204" pitchFamily="34" charset="-122"/>
                  <a:ea typeface="微软雅黑" panose="020B0503020204020204" pitchFamily="34" charset="-122"/>
                </a:rPr>
                <a:t>Ｏ</a:t>
              </a:r>
              <a:r>
                <a:rPr kumimoji="0" lang="en-US" altLang="zh-CN" sz="1600" kern="0" dirty="0" err="1">
                  <a:solidFill>
                    <a:srgbClr val="4D4D4D"/>
                  </a:solidFill>
                  <a:latin typeface="微软雅黑" panose="020B0503020204020204" pitchFamily="34" charset="-122"/>
                  <a:ea typeface="微软雅黑" panose="020B0503020204020204" pitchFamily="34" charset="-122"/>
                </a:rPr>
                <a:t>riented</a:t>
              </a:r>
              <a:r>
                <a:rPr kumimoji="0" lang="en-US" altLang="zh-CN" sz="1600" kern="0" dirty="0">
                  <a:solidFill>
                    <a:srgbClr val="4D4D4D"/>
                  </a:solidFill>
                  <a:latin typeface="微软雅黑" panose="020B0503020204020204" pitchFamily="34" charset="-122"/>
                  <a:ea typeface="微软雅黑" panose="020B0503020204020204" pitchFamily="34" charset="-122"/>
                </a:rPr>
                <a:t> </a:t>
              </a:r>
              <a:r>
                <a:rPr kumimoji="0" lang="zh-CN" altLang="en-US" sz="1600" kern="0" dirty="0">
                  <a:solidFill>
                    <a:srgbClr val="4D4D4D"/>
                  </a:solidFill>
                  <a:latin typeface="微软雅黑" panose="020B0503020204020204" pitchFamily="34" charset="-122"/>
                  <a:ea typeface="微软雅黑" panose="020B0503020204020204" pitchFamily="34" charset="-122"/>
                </a:rPr>
                <a:t>Ｄ</a:t>
              </a:r>
              <a:r>
                <a:rPr kumimoji="0" lang="en-US" altLang="zh-CN" sz="1600" kern="0" dirty="0" err="1">
                  <a:solidFill>
                    <a:srgbClr val="4D4D4D"/>
                  </a:solidFill>
                  <a:latin typeface="微软雅黑" panose="020B0503020204020204" pitchFamily="34" charset="-122"/>
                  <a:ea typeface="微软雅黑" panose="020B0503020204020204" pitchFamily="34" charset="-122"/>
                </a:rPr>
                <a:t>esign</a:t>
              </a:r>
              <a:r>
                <a:rPr kumimoji="0" lang="zh-CN" altLang="en-US" sz="1600" kern="0" dirty="0">
                  <a:solidFill>
                    <a:srgbClr val="4D4D4D"/>
                  </a:solidFill>
                  <a:latin typeface="微软雅黑" panose="020B0503020204020204" pitchFamily="34" charset="-122"/>
                  <a:ea typeface="微软雅黑" panose="020B0503020204020204" pitchFamily="34" charset="-122"/>
                </a:rPr>
                <a:t>，</a:t>
              </a:r>
              <a:r>
                <a:rPr kumimoji="0" lang="en-US" altLang="zh-CN" sz="1600" kern="0" dirty="0">
                  <a:solidFill>
                    <a:srgbClr val="4D4D4D"/>
                  </a:solidFill>
                  <a:latin typeface="微软雅黑" panose="020B0503020204020204" pitchFamily="34" charset="-122"/>
                  <a:ea typeface="微软雅黑" panose="020B0503020204020204" pitchFamily="34" charset="-122"/>
                </a:rPr>
                <a:t>OOD</a:t>
              </a:r>
              <a:r>
                <a:rPr kumimoji="0" lang="zh-CN" altLang="en-US" sz="1600" kern="0" dirty="0">
                  <a:solidFill>
                    <a:srgbClr val="4D4D4D"/>
                  </a:solidFill>
                  <a:latin typeface="微软雅黑" panose="020B0503020204020204" pitchFamily="34" charset="-122"/>
                  <a:ea typeface="微软雅黑" panose="020B0503020204020204" pitchFamily="34" charset="-122"/>
                </a:rPr>
                <a:t>）</a:t>
              </a:r>
            </a:p>
          </p:txBody>
        </p:sp>
        <p:sp>
          <p:nvSpPr>
            <p:cNvPr id="13" name="椭圆 12"/>
            <p:cNvSpPr/>
            <p:nvPr/>
          </p:nvSpPr>
          <p:spPr bwMode="auto">
            <a:xfrm>
              <a:off x="2004774" y="2839003"/>
              <a:ext cx="380611" cy="369245"/>
            </a:xfrm>
            <a:prstGeom prst="ellipse">
              <a:avLst/>
            </a:prstGeom>
            <a:gradFill>
              <a:gsLst>
                <a:gs pos="0">
                  <a:srgbClr val="2676FF">
                    <a:lumMod val="60000"/>
                    <a:lumOff val="40000"/>
                  </a:srgbClr>
                </a:gs>
                <a:gs pos="100000">
                  <a:srgbClr val="2676FF"/>
                </a:gs>
              </a:gsLst>
              <a:lin ang="5400000" scaled="0"/>
            </a:gradFill>
            <a:ln w="25400" cap="flat" cmpd="sng" algn="ctr">
              <a:noFill/>
              <a:prstDash val="solid"/>
            </a:ln>
            <a:effectLst>
              <a:outerShdw blurRad="50800" dist="38100" dir="2700000" algn="tl" rotWithShape="0">
                <a:prstClr val="black">
                  <a:alpha val="40000"/>
                </a:prstClr>
              </a:outerShdw>
            </a:effectLst>
          </p:spPr>
          <p:txBody>
            <a:bodyPr lIns="0" tIns="0" rIns="0" bIns="0"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en-US" altLang="zh-CN" sz="18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cs"/>
                </a:rPr>
                <a:t>2</a:t>
              </a:r>
              <a:endParaRPr kumimoji="0" lang="zh-CN" altLang="en-US" sz="18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cs"/>
              </a:endParaRPr>
            </a:p>
          </p:txBody>
        </p:sp>
        <p:sp>
          <p:nvSpPr>
            <p:cNvPr id="17" name="等腰三角形 16"/>
            <p:cNvSpPr/>
            <p:nvPr/>
          </p:nvSpPr>
          <p:spPr>
            <a:xfrm flipV="1">
              <a:off x="2631872" y="3368987"/>
              <a:ext cx="270606" cy="226445"/>
            </a:xfrm>
            <a:prstGeom prst="triangle">
              <a:avLst/>
            </a:prstGeom>
            <a:gradFill>
              <a:gsLst>
                <a:gs pos="33000">
                  <a:srgbClr val="F9F9F9"/>
                </a:gs>
                <a:gs pos="100000">
                  <a:srgbClr val="D7D7D7"/>
                </a:gs>
              </a:gsLst>
              <a:lin ang="5400000" scaled="0"/>
            </a:gradFill>
            <a:ln w="3175" cap="flat" cmpd="sng" algn="ctr">
              <a:solidFill>
                <a:srgbClr val="EAEAEA"/>
              </a:solidFill>
              <a:prstDash val="solid"/>
            </a:ln>
            <a:effectLst>
              <a:outerShdw blurRad="50800" dist="38100" dir="2700000" algn="tl" rotWithShape="0">
                <a:prstClr val="black">
                  <a:alpha val="40000"/>
                </a:prstClr>
              </a:outerShdw>
            </a:effectLst>
          </p:spPr>
          <p:txBody>
            <a:bodyPr lIns="450000"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6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grpSp>
      <p:sp>
        <p:nvSpPr>
          <p:cNvPr id="21" name="Text Box 3"/>
          <p:cNvSpPr txBox="1">
            <a:spLocks noChangeArrowheads="1"/>
          </p:cNvSpPr>
          <p:nvPr/>
        </p:nvSpPr>
        <p:spPr>
          <a:xfrm>
            <a:off x="2274978" y="4015889"/>
            <a:ext cx="4601278" cy="586754"/>
          </a:xfrm>
          <a:prstGeom prst="rect">
            <a:avLst/>
          </a:prstGeom>
          <a:gradFill flip="none" rotWithShape="1">
            <a:gsLst>
              <a:gs pos="0">
                <a:srgbClr val="66CCFF">
                  <a:tint val="66000"/>
                  <a:satMod val="160000"/>
                </a:srgbClr>
              </a:gs>
              <a:gs pos="50000">
                <a:srgbClr val="66CCFF">
                  <a:tint val="44500"/>
                  <a:satMod val="160000"/>
                </a:srgbClr>
              </a:gs>
              <a:gs pos="100000">
                <a:srgbClr val="66CCFF">
                  <a:tint val="23500"/>
                  <a:satMod val="160000"/>
                </a:srgbClr>
              </a:gs>
            </a:gsLst>
            <a:lin ang="13500000" scaled="1"/>
            <a:tileRect/>
          </a:gradFill>
          <a:effectLst>
            <a:outerShdw blurRad="50800" dist="38100" dir="2700000" algn="tl" rotWithShape="0">
              <a:prstClr val="black">
                <a:alpha val="40000"/>
              </a:prstClr>
            </a:outerShdw>
          </a:effectLst>
        </p:spPr>
        <p:txBody>
          <a:bodyPr/>
          <a:lstStyle>
            <a:lvl1pPr marL="342900" indent="-342900" algn="l" rtl="0" eaLnBrk="0" fontAlgn="base" hangingPunct="0">
              <a:spcBef>
                <a:spcPct val="20000"/>
              </a:spcBef>
              <a:spcAft>
                <a:spcPct val="0"/>
              </a:spcAft>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b="1">
                <a:solidFill>
                  <a:schemeClr val="tx1"/>
                </a:solidFill>
                <a:latin typeface="+mn-lt"/>
                <a:ea typeface="+mn-ea"/>
              </a:defRPr>
            </a:lvl2pPr>
            <a:lvl3pPr marL="1143000" indent="-228600" algn="l" rtl="0" eaLnBrk="0" fontAlgn="base" hangingPunct="0">
              <a:spcBef>
                <a:spcPct val="20000"/>
              </a:spcBef>
              <a:spcAft>
                <a:spcPct val="0"/>
              </a:spcAft>
              <a:buChar char="•"/>
              <a:defRPr kumimoji="1" sz="2400" b="1">
                <a:solidFill>
                  <a:schemeClr val="tx1"/>
                </a:solidFill>
                <a:latin typeface="+mn-lt"/>
                <a:ea typeface="+mn-ea"/>
              </a:defRPr>
            </a:lvl3pPr>
            <a:lvl4pPr marL="1600200" indent="-228600" algn="l" rtl="0" eaLnBrk="0" fontAlgn="base" hangingPunct="0">
              <a:spcBef>
                <a:spcPct val="20000"/>
              </a:spcBef>
              <a:spcAft>
                <a:spcPct val="0"/>
              </a:spcAft>
              <a:buChar char="–"/>
              <a:defRPr kumimoji="1" sz="2000" b="1">
                <a:solidFill>
                  <a:schemeClr val="tx1"/>
                </a:solidFill>
                <a:latin typeface="+mn-lt"/>
                <a:ea typeface="+mn-ea"/>
              </a:defRPr>
            </a:lvl4pPr>
            <a:lvl5pPr marL="2057400" indent="-228600" algn="l" rtl="0" eaLnBrk="0" fontAlgn="base" hangingPunct="0">
              <a:spcBef>
                <a:spcPct val="20000"/>
              </a:spcBef>
              <a:spcAft>
                <a:spcPct val="0"/>
              </a:spcAft>
              <a:buChar char="»"/>
              <a:defRPr kumimoji="1" sz="2000" b="1">
                <a:solidFill>
                  <a:schemeClr val="tx1"/>
                </a:solidFill>
                <a:latin typeface="+mn-lt"/>
                <a:ea typeface="+mn-ea"/>
              </a:defRPr>
            </a:lvl5pPr>
            <a:lvl6pPr marL="2514600" indent="-228600" algn="l" rtl="0" fontAlgn="base">
              <a:spcBef>
                <a:spcPct val="20000"/>
              </a:spcBef>
              <a:spcAft>
                <a:spcPct val="0"/>
              </a:spcAft>
              <a:buChar char="»"/>
              <a:defRPr kumimoji="1" sz="2000" b="1">
                <a:solidFill>
                  <a:schemeClr val="tx1"/>
                </a:solidFill>
                <a:latin typeface="+mn-lt"/>
                <a:ea typeface="+mn-ea"/>
              </a:defRPr>
            </a:lvl6pPr>
            <a:lvl7pPr marL="2971800" indent="-228600" algn="l" rtl="0" fontAlgn="base">
              <a:spcBef>
                <a:spcPct val="20000"/>
              </a:spcBef>
              <a:spcAft>
                <a:spcPct val="0"/>
              </a:spcAft>
              <a:buChar char="»"/>
              <a:defRPr kumimoji="1" sz="2000" b="1">
                <a:solidFill>
                  <a:schemeClr val="tx1"/>
                </a:solidFill>
                <a:latin typeface="+mn-lt"/>
                <a:ea typeface="+mn-ea"/>
              </a:defRPr>
            </a:lvl7pPr>
            <a:lvl8pPr marL="3429000" indent="-228600" algn="l" rtl="0" fontAlgn="base">
              <a:spcBef>
                <a:spcPct val="20000"/>
              </a:spcBef>
              <a:spcAft>
                <a:spcPct val="0"/>
              </a:spcAft>
              <a:buChar char="»"/>
              <a:defRPr kumimoji="1" sz="2000" b="1">
                <a:solidFill>
                  <a:schemeClr val="tx1"/>
                </a:solidFill>
                <a:latin typeface="+mn-lt"/>
                <a:ea typeface="+mn-ea"/>
              </a:defRPr>
            </a:lvl8pPr>
            <a:lvl9pPr marL="3886200" indent="-228600" algn="l" rtl="0" fontAlgn="base">
              <a:spcBef>
                <a:spcPct val="20000"/>
              </a:spcBef>
              <a:spcAft>
                <a:spcPct val="0"/>
              </a:spcAft>
              <a:buChar char="»"/>
              <a:defRPr kumimoji="1" sz="2000" b="1">
                <a:solidFill>
                  <a:schemeClr val="tx1"/>
                </a:solidFill>
                <a:latin typeface="+mn-lt"/>
                <a:ea typeface="+mn-ea"/>
              </a:defRPr>
            </a:lvl9pPr>
          </a:lstStyle>
          <a:p>
            <a:pPr marL="0" indent="0" eaLnBrk="1" hangingPunct="1">
              <a:spcBef>
                <a:spcPct val="50000"/>
              </a:spcBef>
              <a:buNone/>
            </a:pPr>
            <a:r>
              <a:rPr lang="zh-CN" altLang="en-US" sz="1400" b="0" kern="0" dirty="0">
                <a:latin typeface="微软雅黑" panose="020B0503020204020204" pitchFamily="34" charset="-122"/>
                <a:ea typeface="微软雅黑" panose="020B0503020204020204" pitchFamily="34" charset="-122"/>
              </a:rPr>
              <a:t>选一种面向对象的编程语言，具体</a:t>
            </a:r>
            <a:r>
              <a:rPr lang="zh-CN" altLang="en-US" sz="1400" b="0" kern="0" dirty="0">
                <a:solidFill>
                  <a:srgbClr val="FF0000"/>
                </a:solidFill>
                <a:latin typeface="微软雅黑" panose="020B0503020204020204" pitchFamily="34" charset="-122"/>
                <a:ea typeface="微软雅黑" panose="020B0503020204020204" pitchFamily="34" charset="-122"/>
              </a:rPr>
              <a:t>编码实现</a:t>
            </a:r>
            <a:r>
              <a:rPr lang="zh-CN" altLang="en-US" sz="1400" b="0" kern="0" dirty="0">
                <a:latin typeface="微软雅黑" panose="020B0503020204020204" pitchFamily="34" charset="-122"/>
                <a:ea typeface="微软雅黑" panose="020B0503020204020204" pitchFamily="34" charset="-122"/>
              </a:rPr>
              <a:t>上一阶段类的设计，并在开发过程中引入测试，完善整个解决方案。</a:t>
            </a:r>
          </a:p>
        </p:txBody>
      </p:sp>
      <p:sp>
        <p:nvSpPr>
          <p:cNvPr id="18" name="矩形 17"/>
          <p:cNvSpPr/>
          <p:nvPr/>
        </p:nvSpPr>
        <p:spPr>
          <a:xfrm>
            <a:off x="2266250" y="1458238"/>
            <a:ext cx="4465990" cy="307777"/>
          </a:xfrm>
          <a:prstGeom prst="rect">
            <a:avLst/>
          </a:prstGeom>
          <a:gradFill flip="none" rotWithShape="1">
            <a:gsLst>
              <a:gs pos="0">
                <a:srgbClr val="66CCFF">
                  <a:tint val="66000"/>
                  <a:satMod val="160000"/>
                </a:srgbClr>
              </a:gs>
              <a:gs pos="50000">
                <a:srgbClr val="66CCFF">
                  <a:tint val="44500"/>
                  <a:satMod val="160000"/>
                </a:srgbClr>
              </a:gs>
              <a:gs pos="100000">
                <a:srgbClr val="66CCFF">
                  <a:tint val="23500"/>
                  <a:satMod val="160000"/>
                </a:srgbClr>
              </a:gs>
            </a:gsLst>
            <a:lin ang="10800000" scaled="1"/>
            <a:tileRect/>
          </a:gradFill>
          <a:effectLst>
            <a:outerShdw blurRad="50800" dist="38100" dir="2700000" algn="tl" rotWithShape="0">
              <a:prstClr val="black">
                <a:alpha val="40000"/>
              </a:prstClr>
            </a:outerShdw>
          </a:effectLst>
        </p:spPr>
        <p:txBody>
          <a:bodyPr wrap="square">
            <a:spAutoFit/>
          </a:bodyPr>
          <a:lstStyle/>
          <a:p>
            <a:pPr eaLnBrk="1" hangingPunct="1">
              <a:spcBef>
                <a:spcPct val="50000"/>
              </a:spcBef>
            </a:pPr>
            <a:r>
              <a:rPr lang="zh-CN" altLang="en-US" sz="1400" kern="0" dirty="0">
                <a:solidFill>
                  <a:srgbClr val="FF0000"/>
                </a:solidFill>
                <a:latin typeface="微软雅黑" panose="020B0503020204020204" pitchFamily="34" charset="-122"/>
                <a:ea typeface="微软雅黑" panose="020B0503020204020204" pitchFamily="34" charset="-122"/>
              </a:rPr>
              <a:t>分析用户需求</a:t>
            </a:r>
            <a:r>
              <a:rPr lang="zh-CN" altLang="en-US" sz="1400" kern="0" dirty="0">
                <a:latin typeface="微软雅黑" panose="020B0503020204020204" pitchFamily="34" charset="-122"/>
                <a:ea typeface="微软雅黑" panose="020B0503020204020204" pitchFamily="34" charset="-122"/>
              </a:rPr>
              <a:t>，从问题中抽取对象模型。</a:t>
            </a:r>
          </a:p>
        </p:txBody>
      </p:sp>
      <p:sp>
        <p:nvSpPr>
          <p:cNvPr id="22" name="矩形 21"/>
          <p:cNvSpPr/>
          <p:nvPr/>
        </p:nvSpPr>
        <p:spPr>
          <a:xfrm>
            <a:off x="2266251" y="2645499"/>
            <a:ext cx="4465989" cy="523220"/>
          </a:xfrm>
          <a:prstGeom prst="rect">
            <a:avLst/>
          </a:prstGeom>
          <a:gradFill flip="none" rotWithShape="1">
            <a:gsLst>
              <a:gs pos="0">
                <a:srgbClr val="66CCFF">
                  <a:tint val="66000"/>
                  <a:satMod val="160000"/>
                </a:srgbClr>
              </a:gs>
              <a:gs pos="50000">
                <a:srgbClr val="66CCFF">
                  <a:tint val="44500"/>
                  <a:satMod val="160000"/>
                </a:srgbClr>
              </a:gs>
              <a:gs pos="100000">
                <a:srgbClr val="66CCFF">
                  <a:tint val="23500"/>
                  <a:satMod val="160000"/>
                </a:srgbClr>
              </a:gs>
            </a:gsLst>
            <a:lin ang="10800000" scaled="1"/>
            <a:tileRect/>
          </a:gradFill>
          <a:effectLst>
            <a:outerShdw blurRad="50800" dist="38100" dir="2700000" algn="tl" rotWithShape="0">
              <a:prstClr val="black">
                <a:alpha val="40000"/>
              </a:prstClr>
            </a:outerShdw>
          </a:effectLst>
        </p:spPr>
        <p:txBody>
          <a:bodyPr wrap="square">
            <a:spAutoFit/>
          </a:bodyPr>
          <a:lstStyle/>
          <a:p>
            <a:pPr eaLnBrk="1" hangingPunct="1">
              <a:spcBef>
                <a:spcPct val="50000"/>
              </a:spcBef>
            </a:pPr>
            <a:r>
              <a:rPr lang="zh-CN" altLang="en-US" sz="1400" kern="0" dirty="0">
                <a:latin typeface="微软雅黑" panose="020B0503020204020204" pitchFamily="34" charset="-122"/>
                <a:ea typeface="微软雅黑" panose="020B0503020204020204" pitchFamily="34" charset="-122"/>
              </a:rPr>
              <a:t>将模型细化，</a:t>
            </a:r>
            <a:r>
              <a:rPr lang="zh-CN" altLang="en-US" sz="1400" kern="0" dirty="0">
                <a:solidFill>
                  <a:srgbClr val="FF0000"/>
                </a:solidFill>
                <a:latin typeface="微软雅黑" panose="020B0503020204020204" pitchFamily="34" charset="-122"/>
                <a:ea typeface="微软雅黑" panose="020B0503020204020204" pitchFamily="34" charset="-122"/>
              </a:rPr>
              <a:t>设计类</a:t>
            </a:r>
            <a:r>
              <a:rPr lang="zh-CN" altLang="en-US" sz="1400" kern="0" dirty="0">
                <a:latin typeface="微软雅黑" panose="020B0503020204020204" pitchFamily="34" charset="-122"/>
                <a:ea typeface="微软雅黑" panose="020B0503020204020204" pitchFamily="34" charset="-122"/>
              </a:rPr>
              <a:t>，包括类的属性和类之间的相互关系，同时考察是否有可以直接引用的已有类或部件。</a:t>
            </a:r>
          </a:p>
        </p:txBody>
      </p:sp>
    </p:spTree>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9" name="直接连接符 8"/>
          <p:cNvCxnSpPr/>
          <p:nvPr/>
        </p:nvCxnSpPr>
        <p:spPr>
          <a:xfrm>
            <a:off x="1453546" y="1088849"/>
            <a:ext cx="2075339" cy="0"/>
          </a:xfrm>
          <a:prstGeom prst="line">
            <a:avLst/>
          </a:prstGeom>
          <a:noFill/>
          <a:ln w="9525" cap="flat" cmpd="sng" algn="ctr">
            <a:solidFill>
              <a:srgbClr val="4F81BD">
                <a:shade val="95000"/>
                <a:satMod val="105000"/>
              </a:srgbClr>
            </a:solidFill>
            <a:prstDash val="solid"/>
          </a:ln>
          <a:effectLst/>
        </p:spPr>
      </p:cxnSp>
      <p:cxnSp>
        <p:nvCxnSpPr>
          <p:cNvPr id="10" name="直接连接符 9"/>
          <p:cNvCxnSpPr/>
          <p:nvPr/>
        </p:nvCxnSpPr>
        <p:spPr>
          <a:xfrm>
            <a:off x="3528885" y="1088849"/>
            <a:ext cx="253090" cy="399386"/>
          </a:xfrm>
          <a:prstGeom prst="line">
            <a:avLst/>
          </a:prstGeom>
          <a:noFill/>
          <a:ln w="9525" cap="flat" cmpd="sng" algn="ctr">
            <a:solidFill>
              <a:srgbClr val="4F81BD">
                <a:shade val="95000"/>
                <a:satMod val="105000"/>
              </a:srgbClr>
            </a:solidFill>
            <a:prstDash val="solid"/>
          </a:ln>
          <a:effectLst/>
        </p:spPr>
      </p:cxnSp>
      <p:cxnSp>
        <p:nvCxnSpPr>
          <p:cNvPr id="11" name="直接连接符 10"/>
          <p:cNvCxnSpPr/>
          <p:nvPr/>
        </p:nvCxnSpPr>
        <p:spPr>
          <a:xfrm flipV="1">
            <a:off x="5199280" y="1088849"/>
            <a:ext cx="303708" cy="399386"/>
          </a:xfrm>
          <a:prstGeom prst="line">
            <a:avLst/>
          </a:prstGeom>
          <a:noFill/>
          <a:ln w="9525" cap="flat" cmpd="sng" algn="ctr">
            <a:solidFill>
              <a:srgbClr val="4F81BD">
                <a:shade val="95000"/>
                <a:satMod val="105000"/>
              </a:srgbClr>
            </a:solidFill>
            <a:prstDash val="solid"/>
          </a:ln>
          <a:effectLst/>
        </p:spPr>
      </p:cxnSp>
      <p:cxnSp>
        <p:nvCxnSpPr>
          <p:cNvPr id="12" name="直接连接符 11"/>
          <p:cNvCxnSpPr/>
          <p:nvPr/>
        </p:nvCxnSpPr>
        <p:spPr>
          <a:xfrm>
            <a:off x="5502988" y="1088849"/>
            <a:ext cx="1670395" cy="0"/>
          </a:xfrm>
          <a:prstGeom prst="line">
            <a:avLst/>
          </a:prstGeom>
          <a:noFill/>
          <a:ln w="9525" cap="flat" cmpd="sng" algn="ctr">
            <a:solidFill>
              <a:srgbClr val="4F81BD">
                <a:shade val="95000"/>
                <a:satMod val="105000"/>
              </a:srgbClr>
            </a:solidFill>
            <a:prstDash val="solid"/>
          </a:ln>
          <a:effectLst/>
        </p:spPr>
      </p:cxnSp>
      <p:cxnSp>
        <p:nvCxnSpPr>
          <p:cNvPr id="13" name="直接连接符 12"/>
          <p:cNvCxnSpPr/>
          <p:nvPr/>
        </p:nvCxnSpPr>
        <p:spPr>
          <a:xfrm>
            <a:off x="5452370" y="2886085"/>
            <a:ext cx="556798" cy="249616"/>
          </a:xfrm>
          <a:prstGeom prst="line">
            <a:avLst/>
          </a:prstGeom>
          <a:noFill/>
          <a:ln w="9525" cap="flat" cmpd="sng" algn="ctr">
            <a:solidFill>
              <a:srgbClr val="4F81BD">
                <a:shade val="95000"/>
                <a:satMod val="105000"/>
              </a:srgbClr>
            </a:solidFill>
            <a:prstDash val="solid"/>
          </a:ln>
          <a:effectLst/>
        </p:spPr>
      </p:cxnSp>
      <p:cxnSp>
        <p:nvCxnSpPr>
          <p:cNvPr id="14" name="直接连接符 13"/>
          <p:cNvCxnSpPr/>
          <p:nvPr/>
        </p:nvCxnSpPr>
        <p:spPr>
          <a:xfrm>
            <a:off x="6009169" y="3135701"/>
            <a:ext cx="1143009" cy="0"/>
          </a:xfrm>
          <a:prstGeom prst="line">
            <a:avLst/>
          </a:prstGeom>
          <a:noFill/>
          <a:ln w="9525" cap="flat" cmpd="sng" algn="ctr">
            <a:solidFill>
              <a:srgbClr val="4F81BD">
                <a:shade val="95000"/>
                <a:satMod val="105000"/>
              </a:srgbClr>
            </a:solidFill>
            <a:prstDash val="solid"/>
          </a:ln>
          <a:effectLst/>
        </p:spPr>
      </p:cxnSp>
      <p:cxnSp>
        <p:nvCxnSpPr>
          <p:cNvPr id="15" name="直接连接符 14"/>
          <p:cNvCxnSpPr/>
          <p:nvPr/>
        </p:nvCxnSpPr>
        <p:spPr>
          <a:xfrm flipH="1">
            <a:off x="2769615" y="2886085"/>
            <a:ext cx="556798" cy="199693"/>
          </a:xfrm>
          <a:prstGeom prst="line">
            <a:avLst/>
          </a:prstGeom>
          <a:noFill/>
          <a:ln w="9525" cap="flat" cmpd="sng" algn="ctr">
            <a:solidFill>
              <a:srgbClr val="4F81BD">
                <a:shade val="95000"/>
                <a:satMod val="105000"/>
              </a:srgbClr>
            </a:solidFill>
            <a:prstDash val="solid"/>
          </a:ln>
          <a:effectLst/>
        </p:spPr>
      </p:cxnSp>
      <p:cxnSp>
        <p:nvCxnSpPr>
          <p:cNvPr id="16" name="直接连接符 15"/>
          <p:cNvCxnSpPr/>
          <p:nvPr/>
        </p:nvCxnSpPr>
        <p:spPr>
          <a:xfrm flipH="1">
            <a:off x="1453546" y="3085778"/>
            <a:ext cx="1316069" cy="0"/>
          </a:xfrm>
          <a:prstGeom prst="line">
            <a:avLst/>
          </a:prstGeom>
          <a:noFill/>
          <a:ln w="9525" cap="flat" cmpd="sng" algn="ctr">
            <a:solidFill>
              <a:srgbClr val="4F81BD">
                <a:shade val="95000"/>
                <a:satMod val="105000"/>
              </a:srgbClr>
            </a:solidFill>
            <a:prstDash val="solid"/>
          </a:ln>
          <a:effectLst/>
        </p:spPr>
      </p:cxnSp>
      <p:sp>
        <p:nvSpPr>
          <p:cNvPr id="17" name="TextBox 11"/>
          <p:cNvSpPr txBox="1"/>
          <p:nvPr/>
        </p:nvSpPr>
        <p:spPr bwMode="auto">
          <a:xfrm>
            <a:off x="950962" y="1088849"/>
            <a:ext cx="2223598" cy="1346907"/>
          </a:xfrm>
          <a:prstGeom prst="rect">
            <a:avLst/>
          </a:prstGeom>
          <a:noFill/>
        </p:spPr>
        <p:txBody>
          <a:bodyPr wrap="square">
            <a:spAutoFit/>
          </a:body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sz="1400" kern="0" dirty="0">
                <a:latin typeface="微软雅黑" panose="020B0503020204020204" pitchFamily="34" charset="-122"/>
                <a:ea typeface="微软雅黑" panose="020B0503020204020204" pitchFamily="34" charset="-122"/>
              </a:rPr>
              <a:t>采用数据抽象的方法来构建程序的类和对象，体现了面向对象技术中处理复杂事务的分层分类机制。</a:t>
            </a:r>
            <a:endParaRPr kumimoji="0" lang="zh-CN" altLang="en-US" sz="14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sp>
        <p:nvSpPr>
          <p:cNvPr id="18" name="TextBox 12"/>
          <p:cNvSpPr txBox="1"/>
          <p:nvPr/>
        </p:nvSpPr>
        <p:spPr bwMode="auto">
          <a:xfrm>
            <a:off x="5639858" y="1088848"/>
            <a:ext cx="2240653" cy="1346907"/>
          </a:xfrm>
          <a:prstGeom prst="rect">
            <a:avLst/>
          </a:prstGeom>
          <a:noFill/>
        </p:spPr>
        <p:txBody>
          <a:bodyPr wrap="square">
            <a:spAutoFit/>
          </a:bodyPr>
          <a:lstStyle/>
          <a:p>
            <a:pPr fontAlgn="auto">
              <a:lnSpc>
                <a:spcPct val="150000"/>
              </a:lnSpc>
              <a:spcBef>
                <a:spcPts val="0"/>
              </a:spcBef>
              <a:spcAft>
                <a:spcPts val="0"/>
              </a:spcAft>
              <a:defRPr/>
            </a:pPr>
            <a:r>
              <a:rPr kumimoji="0" lang="zh-CN" altLang="en-US" sz="1400" kern="0" dirty="0">
                <a:latin typeface="微软雅黑" panose="020B0503020204020204" pitchFamily="34" charset="-122"/>
                <a:ea typeface="微软雅黑" panose="020B0503020204020204" pitchFamily="34" charset="-122"/>
              </a:rPr>
              <a:t>将数据和基于数据的操作封装在一起，体现了面向对象技术中的信息隐藏机制，程序不易被相互干扰。</a:t>
            </a:r>
          </a:p>
        </p:txBody>
      </p:sp>
      <p:sp>
        <p:nvSpPr>
          <p:cNvPr id="19" name="TextBox 13"/>
          <p:cNvSpPr txBox="1"/>
          <p:nvPr/>
        </p:nvSpPr>
        <p:spPr bwMode="auto">
          <a:xfrm>
            <a:off x="5436096" y="3147814"/>
            <a:ext cx="2580026" cy="1023742"/>
          </a:xfrm>
          <a:prstGeom prst="rect">
            <a:avLst/>
          </a:prstGeom>
          <a:noFill/>
        </p:spPr>
        <p:txBody>
          <a:bodyPr wrap="square">
            <a:spAutoFit/>
          </a:bodyPr>
          <a:lstStyle/>
          <a:p>
            <a:pPr fontAlgn="auto">
              <a:lnSpc>
                <a:spcPct val="150000"/>
              </a:lnSpc>
              <a:spcBef>
                <a:spcPts val="0"/>
              </a:spcBef>
              <a:spcAft>
                <a:spcPts val="0"/>
              </a:spcAft>
              <a:defRPr/>
            </a:pPr>
            <a:r>
              <a:rPr kumimoji="0" lang="zh-CN" altLang="en-US" sz="1400" kern="0" dirty="0">
                <a:latin typeface="微软雅黑" panose="020B0503020204020204" pitchFamily="34" charset="-122"/>
                <a:ea typeface="微软雅黑" panose="020B0503020204020204" pitchFamily="34" charset="-122"/>
              </a:rPr>
              <a:t>同一类型对象，可以表现出不同的行为特征，体现出一般和特殊之间的特征。</a:t>
            </a:r>
          </a:p>
        </p:txBody>
      </p:sp>
      <p:sp>
        <p:nvSpPr>
          <p:cNvPr id="20" name="TextBox 14"/>
          <p:cNvSpPr txBox="1"/>
          <p:nvPr/>
        </p:nvSpPr>
        <p:spPr bwMode="auto">
          <a:xfrm>
            <a:off x="917036" y="3167117"/>
            <a:ext cx="2409377" cy="1384995"/>
          </a:xfrm>
          <a:prstGeom prst="rect">
            <a:avLst/>
          </a:prstGeom>
          <a:noFill/>
        </p:spPr>
        <p:txBody>
          <a:bodyPr wrap="square">
            <a:spAutoFit/>
          </a:bodyPr>
          <a:lstStyle/>
          <a:p>
            <a:pPr fontAlgn="auto">
              <a:lnSpc>
                <a:spcPct val="150000"/>
              </a:lnSpc>
              <a:spcBef>
                <a:spcPts val="0"/>
              </a:spcBef>
              <a:spcAft>
                <a:spcPts val="0"/>
              </a:spcAft>
              <a:defRPr/>
            </a:pPr>
            <a:r>
              <a:rPr kumimoji="0" lang="zh-CN" altLang="en-US" sz="1400" kern="0" dirty="0">
                <a:latin typeface="微软雅黑" panose="020B0503020204020204" pitchFamily="34" charset="-122"/>
                <a:ea typeface="微软雅黑" panose="020B0503020204020204" pitchFamily="34" charset="-122"/>
              </a:rPr>
              <a:t>一个类可以从其它已有的类中派生，体现了面向对象技术中的共享机制，可以降低编码和维护的工作量。</a:t>
            </a:r>
          </a:p>
        </p:txBody>
      </p:sp>
      <p:sp>
        <p:nvSpPr>
          <p:cNvPr id="21" name="TextBox 19"/>
          <p:cNvSpPr txBox="1">
            <a:spLocks noChangeArrowheads="1"/>
          </p:cNvSpPr>
          <p:nvPr/>
        </p:nvSpPr>
        <p:spPr bwMode="auto">
          <a:xfrm>
            <a:off x="1402928" y="839233"/>
            <a:ext cx="1214865" cy="328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20000"/>
              </a:lnSpc>
              <a:spcBef>
                <a:spcPts val="0"/>
              </a:spcBef>
              <a:spcAft>
                <a:spcPts val="0"/>
              </a:spcAft>
              <a:buClrTx/>
              <a:buSzTx/>
              <a:buFontTx/>
              <a:buNone/>
              <a:defRPr/>
            </a:pPr>
            <a:r>
              <a:rPr kumimoji="0" lang="zh-CN" altLang="en-US" sz="1400" b="1" kern="0" dirty="0">
                <a:solidFill>
                  <a:schemeClr val="accent2"/>
                </a:solidFill>
                <a:latin typeface="微软雅黑" panose="020B0503020204020204" pitchFamily="34" charset="-122"/>
                <a:ea typeface="微软雅黑" panose="020B0503020204020204" pitchFamily="34" charset="-122"/>
              </a:rPr>
              <a:t>抽象性</a:t>
            </a:r>
            <a:endParaRPr kumimoji="0" lang="zh-CN" altLang="en-US" sz="1400" b="1" i="0" u="none" strike="noStrike" kern="0" cap="none" spc="0" normalizeH="0" baseline="0" noProof="0" dirty="0">
              <a:ln>
                <a:noFill/>
              </a:ln>
              <a:solidFill>
                <a:schemeClr val="accent2"/>
              </a:solidFill>
              <a:effectLst/>
              <a:uLnTx/>
              <a:uFillTx/>
              <a:latin typeface="微软雅黑" panose="020B0503020204020204" pitchFamily="34" charset="-122"/>
              <a:ea typeface="微软雅黑" panose="020B0503020204020204" pitchFamily="34" charset="-122"/>
            </a:endParaRPr>
          </a:p>
        </p:txBody>
      </p:sp>
      <p:sp>
        <p:nvSpPr>
          <p:cNvPr id="22" name="TextBox 19"/>
          <p:cNvSpPr txBox="1">
            <a:spLocks noChangeArrowheads="1"/>
          </p:cNvSpPr>
          <p:nvPr/>
        </p:nvSpPr>
        <p:spPr bwMode="auto">
          <a:xfrm>
            <a:off x="1402928" y="2836162"/>
            <a:ext cx="1214865" cy="328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20000"/>
              </a:lnSpc>
              <a:spcBef>
                <a:spcPts val="0"/>
              </a:spcBef>
              <a:spcAft>
                <a:spcPts val="0"/>
              </a:spcAft>
              <a:buClrTx/>
              <a:buSzTx/>
              <a:buFontTx/>
              <a:buNone/>
              <a:defRPr/>
            </a:pPr>
            <a:r>
              <a:rPr kumimoji="0" lang="zh-CN" altLang="en-US" sz="1400" b="1" i="0" u="none" strike="noStrike" kern="0" cap="none" spc="0" normalizeH="0" baseline="0" noProof="0" dirty="0">
                <a:ln>
                  <a:noFill/>
                </a:ln>
                <a:solidFill>
                  <a:schemeClr val="accent2"/>
                </a:solidFill>
                <a:effectLst/>
                <a:uLnTx/>
                <a:uFillTx/>
                <a:latin typeface="微软雅黑" panose="020B0503020204020204" pitchFamily="34" charset="-122"/>
                <a:ea typeface="微软雅黑" panose="020B0503020204020204" pitchFamily="34" charset="-122"/>
              </a:rPr>
              <a:t>继承性</a:t>
            </a:r>
          </a:p>
        </p:txBody>
      </p:sp>
      <p:grpSp>
        <p:nvGrpSpPr>
          <p:cNvPr id="7" name="组合 6"/>
          <p:cNvGrpSpPr/>
          <p:nvPr/>
        </p:nvGrpSpPr>
        <p:grpSpPr>
          <a:xfrm>
            <a:off x="3198901" y="1386391"/>
            <a:ext cx="4025133" cy="2297459"/>
            <a:chOff x="3198901" y="1386391"/>
            <a:chExt cx="4025133" cy="2297459"/>
          </a:xfrm>
        </p:grpSpPr>
        <p:sp>
          <p:nvSpPr>
            <p:cNvPr id="6" name="矩形 5"/>
            <p:cNvSpPr/>
            <p:nvPr/>
          </p:nvSpPr>
          <p:spPr>
            <a:xfrm>
              <a:off x="3772045" y="2162448"/>
              <a:ext cx="1343163" cy="923330"/>
            </a:xfrm>
            <a:prstGeom prst="rect">
              <a:avLst/>
            </a:prstGeom>
          </p:spPr>
          <p:txBody>
            <a:bodyPr wrap="square">
              <a:spAutoFit/>
            </a:bodyPr>
            <a:lstStyle/>
            <a:p>
              <a:pPr algn="ctr" eaLnBrk="1" hangingPunct="1"/>
              <a:r>
                <a:rPr lang="en-US" altLang="zh-CN" sz="1800" b="1" kern="0" dirty="0">
                  <a:solidFill>
                    <a:schemeClr val="accent2"/>
                  </a:solidFill>
                  <a:latin typeface="微软雅黑" panose="020B0503020204020204" pitchFamily="34" charset="-122"/>
                  <a:ea typeface="微软雅黑" panose="020B0503020204020204" pitchFamily="34" charset="-122"/>
                </a:rPr>
                <a:t> </a:t>
              </a:r>
              <a:r>
                <a:rPr lang="zh-CN" altLang="en-US" sz="1800" b="1" kern="0" dirty="0">
                  <a:solidFill>
                    <a:schemeClr val="accent2"/>
                  </a:solidFill>
                  <a:latin typeface="微软雅黑" panose="020B0503020204020204" pitchFamily="34" charset="-122"/>
                  <a:ea typeface="微软雅黑" panose="020B0503020204020204" pitchFamily="34" charset="-122"/>
                </a:rPr>
                <a:t>面向对象程序设计的特点</a:t>
              </a:r>
            </a:p>
          </p:txBody>
        </p:sp>
        <p:grpSp>
          <p:nvGrpSpPr>
            <p:cNvPr id="8" name="组合 7"/>
            <p:cNvGrpSpPr/>
            <p:nvPr/>
          </p:nvGrpSpPr>
          <p:grpSpPr>
            <a:xfrm rot="2399392">
              <a:off x="3198901" y="1386391"/>
              <a:ext cx="2339895" cy="2297459"/>
              <a:chOff x="3019836" y="3247551"/>
              <a:chExt cx="3328679" cy="3313797"/>
            </a:xfrm>
            <a:solidFill>
              <a:srgbClr val="2676FF">
                <a:lumMod val="50000"/>
              </a:srgbClr>
            </a:solidFill>
            <a:scene3d>
              <a:camera prst="orthographicFront">
                <a:rot lat="21384668" lon="2263967" rev="19506329"/>
              </a:camera>
              <a:lightRig rig="soft" dir="t"/>
            </a:scene3d>
          </p:grpSpPr>
          <p:sp>
            <p:nvSpPr>
              <p:cNvPr id="25" name="空心弧 24"/>
              <p:cNvSpPr/>
              <p:nvPr/>
            </p:nvSpPr>
            <p:spPr>
              <a:xfrm rot="784699">
                <a:off x="3036147" y="3248980"/>
                <a:ext cx="3312368" cy="3312368"/>
              </a:xfrm>
              <a:prstGeom prst="blockArc">
                <a:avLst>
                  <a:gd name="adj1" fmla="val 17671558"/>
                  <a:gd name="adj2" fmla="val 21513269"/>
                  <a:gd name="adj3" fmla="val 11827"/>
                </a:avLst>
              </a:prstGeom>
              <a:solidFill>
                <a:srgbClr val="EAEAEA"/>
              </a:solidFill>
              <a:ln w="3175" cap="flat" cmpd="sng" algn="ctr">
                <a:solidFill>
                  <a:srgbClr val="C5C5C5"/>
                </a:solidFill>
                <a:prstDash val="solid"/>
              </a:ln>
              <a:effectLst/>
              <a:sp3d extrusionH="228600"/>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Impact" panose="020B0806030902050204" pitchFamily="34" charset="0"/>
                  <a:ea typeface="微软雅黑" panose="020B0503020204020204" pitchFamily="34" charset="-122"/>
                  <a:cs typeface="+mn-cs"/>
                </a:endParaRPr>
              </a:p>
            </p:txBody>
          </p:sp>
          <p:sp>
            <p:nvSpPr>
              <p:cNvPr id="26" name="空心弧 25"/>
              <p:cNvSpPr/>
              <p:nvPr/>
            </p:nvSpPr>
            <p:spPr>
              <a:xfrm rot="5013784">
                <a:off x="3036147" y="3248980"/>
                <a:ext cx="3312368" cy="3312368"/>
              </a:xfrm>
              <a:prstGeom prst="blockArc">
                <a:avLst>
                  <a:gd name="adj1" fmla="val 17723414"/>
                  <a:gd name="adj2" fmla="val 21513269"/>
                  <a:gd name="adj3" fmla="val 11827"/>
                </a:avLst>
              </a:prstGeom>
              <a:gradFill>
                <a:gsLst>
                  <a:gs pos="100000">
                    <a:srgbClr val="2676FF">
                      <a:lumMod val="60000"/>
                      <a:lumOff val="40000"/>
                    </a:srgbClr>
                  </a:gs>
                  <a:gs pos="0">
                    <a:srgbClr val="2676FF"/>
                  </a:gs>
                </a:gsLst>
                <a:lin ang="5400000" scaled="0"/>
              </a:gradFill>
              <a:ln w="3175" cap="flat" cmpd="sng" algn="ctr">
                <a:solidFill>
                  <a:srgbClr val="2676FF">
                    <a:lumMod val="60000"/>
                    <a:lumOff val="40000"/>
                  </a:srgbClr>
                </a:solidFill>
                <a:prstDash val="solid"/>
              </a:ln>
              <a:effectLst/>
              <a:sp3d extrusionH="228600"/>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Impact" panose="020B0806030902050204" pitchFamily="34" charset="0"/>
                  <a:ea typeface="微软雅黑" panose="020B0503020204020204" pitchFamily="34" charset="-122"/>
                  <a:cs typeface="+mn-cs"/>
                </a:endParaRPr>
              </a:p>
            </p:txBody>
          </p:sp>
          <p:sp>
            <p:nvSpPr>
              <p:cNvPr id="27" name="空心弧 26"/>
              <p:cNvSpPr/>
              <p:nvPr/>
            </p:nvSpPr>
            <p:spPr>
              <a:xfrm rot="9301818">
                <a:off x="3019836" y="3247551"/>
                <a:ext cx="3312368" cy="3312368"/>
              </a:xfrm>
              <a:prstGeom prst="blockArc">
                <a:avLst>
                  <a:gd name="adj1" fmla="val 17719410"/>
                  <a:gd name="adj2" fmla="val 21513269"/>
                  <a:gd name="adj3" fmla="val 11827"/>
                </a:avLst>
              </a:prstGeom>
              <a:gradFill>
                <a:gsLst>
                  <a:gs pos="100000">
                    <a:srgbClr val="2676FF">
                      <a:lumMod val="60000"/>
                      <a:lumOff val="40000"/>
                    </a:srgbClr>
                  </a:gs>
                  <a:gs pos="0">
                    <a:srgbClr val="2676FF"/>
                  </a:gs>
                </a:gsLst>
                <a:lin ang="5400000" scaled="0"/>
              </a:gradFill>
              <a:ln w="3175" cap="flat" cmpd="sng" algn="ctr">
                <a:solidFill>
                  <a:srgbClr val="2676FF">
                    <a:lumMod val="60000"/>
                    <a:lumOff val="40000"/>
                  </a:srgbClr>
                </a:solidFill>
                <a:prstDash val="solid"/>
              </a:ln>
              <a:effectLst/>
              <a:sp3d extrusionH="228600"/>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Impact" panose="020B0806030902050204" pitchFamily="34" charset="0"/>
                  <a:ea typeface="微软雅黑" panose="020B0503020204020204" pitchFamily="34" charset="-122"/>
                  <a:cs typeface="+mn-cs"/>
                </a:endParaRPr>
              </a:p>
            </p:txBody>
          </p:sp>
          <p:sp>
            <p:nvSpPr>
              <p:cNvPr id="28" name="空心弧 27"/>
              <p:cNvSpPr/>
              <p:nvPr/>
            </p:nvSpPr>
            <p:spPr>
              <a:xfrm rot="13652722">
                <a:off x="3036147" y="3248980"/>
                <a:ext cx="3312368" cy="3312368"/>
              </a:xfrm>
              <a:prstGeom prst="blockArc">
                <a:avLst>
                  <a:gd name="adj1" fmla="val 17745752"/>
                  <a:gd name="adj2" fmla="val 21513269"/>
                  <a:gd name="adj3" fmla="val 11827"/>
                </a:avLst>
              </a:prstGeom>
              <a:gradFill>
                <a:gsLst>
                  <a:gs pos="100000">
                    <a:srgbClr val="2676FF">
                      <a:lumMod val="60000"/>
                      <a:lumOff val="40000"/>
                    </a:srgbClr>
                  </a:gs>
                  <a:gs pos="0">
                    <a:srgbClr val="2676FF"/>
                  </a:gs>
                </a:gsLst>
                <a:lin ang="5400000" scaled="0"/>
              </a:gradFill>
              <a:ln w="3175" cap="flat" cmpd="sng" algn="ctr">
                <a:solidFill>
                  <a:srgbClr val="2676FF">
                    <a:lumMod val="60000"/>
                    <a:lumOff val="40000"/>
                  </a:srgbClr>
                </a:solidFill>
                <a:prstDash val="solid"/>
              </a:ln>
              <a:effectLst/>
              <a:sp3d extrusionH="228600"/>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Impact" panose="020B0806030902050204" pitchFamily="34" charset="0"/>
                  <a:ea typeface="微软雅黑" panose="020B0503020204020204" pitchFamily="34" charset="-122"/>
                  <a:cs typeface="+mn-cs"/>
                </a:endParaRPr>
              </a:p>
            </p:txBody>
          </p:sp>
          <p:sp>
            <p:nvSpPr>
              <p:cNvPr id="29" name="空心弧 28"/>
              <p:cNvSpPr/>
              <p:nvPr/>
            </p:nvSpPr>
            <p:spPr>
              <a:xfrm rot="17965561">
                <a:off x="3036147" y="3248980"/>
                <a:ext cx="3312368" cy="3312368"/>
              </a:xfrm>
              <a:prstGeom prst="blockArc">
                <a:avLst>
                  <a:gd name="adj1" fmla="val 17771169"/>
                  <a:gd name="adj2" fmla="val 21513269"/>
                  <a:gd name="adj3" fmla="val 11827"/>
                </a:avLst>
              </a:prstGeom>
              <a:solidFill>
                <a:srgbClr val="EAEAEA"/>
              </a:solidFill>
              <a:ln w="3175" cap="flat" cmpd="sng" algn="ctr">
                <a:solidFill>
                  <a:srgbClr val="C5C5C5"/>
                </a:solidFill>
                <a:prstDash val="solid"/>
              </a:ln>
              <a:effectLst/>
              <a:sp3d extrusionH="228600"/>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Impact" panose="020B0806030902050204" pitchFamily="34" charset="0"/>
                  <a:ea typeface="微软雅黑" panose="020B0503020204020204" pitchFamily="34" charset="-122"/>
                  <a:cs typeface="+mn-cs"/>
                </a:endParaRPr>
              </a:p>
            </p:txBody>
          </p:sp>
        </p:grpSp>
        <p:sp>
          <p:nvSpPr>
            <p:cNvPr id="23" name="TextBox 19"/>
            <p:cNvSpPr txBox="1">
              <a:spLocks noChangeArrowheads="1"/>
            </p:cNvSpPr>
            <p:nvPr/>
          </p:nvSpPr>
          <p:spPr bwMode="auto">
            <a:xfrm>
              <a:off x="6009169" y="2886084"/>
              <a:ext cx="1214865" cy="328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eaLnBrk="1" fontAlgn="auto" latinLnBrk="0" hangingPunct="1">
                <a:lnSpc>
                  <a:spcPct val="120000"/>
                </a:lnSpc>
                <a:spcBef>
                  <a:spcPts val="0"/>
                </a:spcBef>
                <a:spcAft>
                  <a:spcPts val="0"/>
                </a:spcAft>
                <a:buClrTx/>
                <a:buSzTx/>
                <a:buFontTx/>
                <a:buNone/>
                <a:defRPr/>
              </a:pPr>
              <a:r>
                <a:rPr kumimoji="0" lang="zh-CN" altLang="en-US" sz="1400" b="1" i="0" u="none" strike="noStrike" kern="0" cap="none" spc="0" normalizeH="0" baseline="0" noProof="0" dirty="0">
                  <a:ln>
                    <a:noFill/>
                  </a:ln>
                  <a:solidFill>
                    <a:schemeClr val="accent2"/>
                  </a:solidFill>
                  <a:effectLst/>
                  <a:uLnTx/>
                  <a:uFillTx/>
                  <a:latin typeface="微软雅黑" panose="020B0503020204020204" pitchFamily="34" charset="-122"/>
                  <a:ea typeface="微软雅黑" panose="020B0503020204020204" pitchFamily="34" charset="-122"/>
                </a:rPr>
                <a:t>多态性</a:t>
              </a:r>
            </a:p>
          </p:txBody>
        </p:sp>
      </p:grpSp>
      <p:sp>
        <p:nvSpPr>
          <p:cNvPr id="24" name="TextBox 19"/>
          <p:cNvSpPr txBox="1">
            <a:spLocks noChangeArrowheads="1"/>
          </p:cNvSpPr>
          <p:nvPr/>
        </p:nvSpPr>
        <p:spPr bwMode="auto">
          <a:xfrm>
            <a:off x="6009169" y="839233"/>
            <a:ext cx="1214865" cy="328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eaLnBrk="1" fontAlgn="auto" latinLnBrk="0" hangingPunct="1">
              <a:lnSpc>
                <a:spcPct val="120000"/>
              </a:lnSpc>
              <a:spcBef>
                <a:spcPts val="0"/>
              </a:spcBef>
              <a:spcAft>
                <a:spcPts val="0"/>
              </a:spcAft>
              <a:buClrTx/>
              <a:buSzTx/>
              <a:buFontTx/>
              <a:buNone/>
              <a:defRPr/>
            </a:pPr>
            <a:r>
              <a:rPr kumimoji="0" lang="zh-CN" altLang="en-US" sz="1400" b="1" kern="0" dirty="0">
                <a:solidFill>
                  <a:schemeClr val="accent2"/>
                </a:solidFill>
                <a:latin typeface="微软雅黑" panose="020B0503020204020204" pitchFamily="34" charset="-122"/>
                <a:ea typeface="微软雅黑" panose="020B0503020204020204" pitchFamily="34" charset="-122"/>
              </a:rPr>
              <a:t>封装性</a:t>
            </a:r>
            <a:endParaRPr kumimoji="0" lang="zh-CN" altLang="en-US" sz="1400" b="1" i="0" u="none" strike="noStrike" kern="0" cap="none" spc="0" normalizeH="0" baseline="0" noProof="0" dirty="0">
              <a:ln>
                <a:noFill/>
              </a:ln>
              <a:solidFill>
                <a:schemeClr val="accent2"/>
              </a:solidFill>
              <a:effectLst/>
              <a:uLnTx/>
              <a:uFillTx/>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down)">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5" name="组合 24"/>
          <p:cNvGrpSpPr/>
          <p:nvPr/>
        </p:nvGrpSpPr>
        <p:grpSpPr>
          <a:xfrm>
            <a:off x="2220435" y="771550"/>
            <a:ext cx="5136979" cy="2438196"/>
            <a:chOff x="2188903" y="771550"/>
            <a:chExt cx="5136979" cy="2438196"/>
          </a:xfrm>
        </p:grpSpPr>
        <p:sp>
          <p:nvSpPr>
            <p:cNvPr id="6" name="矩形 5"/>
            <p:cNvSpPr/>
            <p:nvPr/>
          </p:nvSpPr>
          <p:spPr>
            <a:xfrm>
              <a:off x="3631597" y="1479926"/>
              <a:ext cx="2105330" cy="646331"/>
            </a:xfrm>
            <a:prstGeom prst="rect">
              <a:avLst/>
            </a:prstGeom>
          </p:spPr>
          <p:txBody>
            <a:bodyPr wrap="square">
              <a:spAutoFit/>
            </a:bodyPr>
            <a:lstStyle/>
            <a:p>
              <a:pPr algn="ctr" eaLnBrk="1" hangingPunct="1"/>
              <a:r>
                <a:rPr lang="en-US" altLang="zh-CN" sz="1800" b="1" kern="0" dirty="0">
                  <a:solidFill>
                    <a:schemeClr val="accent2"/>
                  </a:solidFill>
                  <a:latin typeface="微软雅黑" panose="020B0503020204020204" pitchFamily="34" charset="-122"/>
                  <a:ea typeface="微软雅黑" panose="020B0503020204020204" pitchFamily="34" charset="-122"/>
                </a:rPr>
                <a:t> </a:t>
              </a:r>
              <a:r>
                <a:rPr lang="zh-CN" altLang="en-US" sz="1800" b="1" kern="0" dirty="0">
                  <a:solidFill>
                    <a:schemeClr val="accent2"/>
                  </a:solidFill>
                  <a:latin typeface="微软雅黑" panose="020B0503020204020204" pitchFamily="34" charset="-122"/>
                  <a:ea typeface="微软雅黑" panose="020B0503020204020204" pitchFamily="34" charset="-122"/>
                </a:rPr>
                <a:t>面向对象程序设计的优点</a:t>
              </a:r>
            </a:p>
          </p:txBody>
        </p:sp>
        <p:grpSp>
          <p:nvGrpSpPr>
            <p:cNvPr id="7" name="组合 6"/>
            <p:cNvGrpSpPr>
              <a:grpSpLocks noChangeAspect="1"/>
            </p:cNvGrpSpPr>
            <p:nvPr/>
          </p:nvGrpSpPr>
          <p:grpSpPr>
            <a:xfrm>
              <a:off x="2188903" y="771550"/>
              <a:ext cx="5136979" cy="2438196"/>
              <a:chOff x="731220" y="2533666"/>
              <a:chExt cx="8031325" cy="2981621"/>
            </a:xfrm>
          </p:grpSpPr>
          <p:sp>
            <p:nvSpPr>
              <p:cNvPr id="8" name="椭圆 7"/>
              <p:cNvSpPr/>
              <p:nvPr/>
            </p:nvSpPr>
            <p:spPr>
              <a:xfrm>
                <a:off x="1133811" y="2533666"/>
                <a:ext cx="6912768" cy="2685206"/>
              </a:xfrm>
              <a:prstGeom prst="ellipse">
                <a:avLst/>
              </a:prstGeom>
              <a:noFill/>
              <a:ln w="254000" cap="flat" cmpd="sng" algn="ctr">
                <a:gradFill>
                  <a:gsLst>
                    <a:gs pos="0">
                      <a:sysClr val="window" lastClr="FFFFFF">
                        <a:lumMod val="65000"/>
                      </a:sysClr>
                    </a:gs>
                    <a:gs pos="100000">
                      <a:sysClr val="windowText" lastClr="000000">
                        <a:lumMod val="65000"/>
                        <a:lumOff val="35000"/>
                      </a:sysClr>
                    </a:gs>
                  </a:gsLst>
                  <a:lin ang="5400000" scaled="0"/>
                </a:gradFill>
                <a:prstDash val="solid"/>
              </a:ln>
              <a:effectLst/>
              <a:scene3d>
                <a:camera prst="perspectiveRelaxed"/>
                <a:lightRig rig="threePt" dir="t"/>
              </a:scene3d>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 lastClr="FFFFFF"/>
                  </a:solidFill>
                  <a:effectLst/>
                  <a:uLnTx/>
                  <a:uFillTx/>
                  <a:latin typeface="Calibri" panose="020F0502020204030204"/>
                  <a:ea typeface="微软雅黑" panose="020B0503020204020204" pitchFamily="34" charset="-122"/>
                  <a:cs typeface="+mn-cs"/>
                </a:endParaRPr>
              </a:p>
            </p:txBody>
          </p:sp>
          <p:sp>
            <p:nvSpPr>
              <p:cNvPr id="9" name="椭圆 8"/>
              <p:cNvSpPr/>
              <p:nvPr/>
            </p:nvSpPr>
            <p:spPr>
              <a:xfrm>
                <a:off x="1594169" y="2921315"/>
                <a:ext cx="6097449" cy="1815827"/>
              </a:xfrm>
              <a:prstGeom prst="ellipse">
                <a:avLst/>
              </a:prstGeom>
              <a:noFill/>
              <a:ln w="127000" cap="flat" cmpd="sng" algn="ctr">
                <a:gradFill>
                  <a:gsLst>
                    <a:gs pos="0">
                      <a:sysClr val="window" lastClr="FFFFFF">
                        <a:lumMod val="85000"/>
                      </a:sysClr>
                    </a:gs>
                    <a:gs pos="100000">
                      <a:sysClr val="windowText" lastClr="000000">
                        <a:lumMod val="50000"/>
                        <a:lumOff val="50000"/>
                      </a:sysClr>
                    </a:gs>
                  </a:gsLst>
                  <a:lin ang="5400000" scaled="0"/>
                </a:gradFill>
                <a:prstDash val="solid"/>
              </a:ln>
              <a:effectLst/>
              <a:scene3d>
                <a:camera prst="perspectiveRelaxed"/>
                <a:lightRig rig="threePt" dir="t"/>
              </a:scene3d>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 lastClr="FFFFFF"/>
                  </a:solidFill>
                  <a:effectLst/>
                  <a:uLnTx/>
                  <a:uFillTx/>
                  <a:latin typeface="Calibri" panose="020F0502020204030204"/>
                  <a:ea typeface="微软雅黑" panose="020B0503020204020204" pitchFamily="34" charset="-122"/>
                  <a:cs typeface="+mn-cs"/>
                </a:endParaRPr>
              </a:p>
            </p:txBody>
          </p:sp>
          <p:grpSp>
            <p:nvGrpSpPr>
              <p:cNvPr id="10" name="组合 9"/>
              <p:cNvGrpSpPr/>
              <p:nvPr/>
            </p:nvGrpSpPr>
            <p:grpSpPr>
              <a:xfrm>
                <a:off x="3646083" y="4281723"/>
                <a:ext cx="2102593" cy="1233564"/>
                <a:chOff x="3671586" y="4270968"/>
                <a:chExt cx="2102593" cy="1233564"/>
              </a:xfrm>
            </p:grpSpPr>
            <p:sp>
              <p:nvSpPr>
                <p:cNvPr id="21" name="椭圆 20"/>
                <p:cNvSpPr/>
                <p:nvPr/>
              </p:nvSpPr>
              <p:spPr>
                <a:xfrm>
                  <a:off x="3680971" y="5112522"/>
                  <a:ext cx="2093208" cy="392010"/>
                </a:xfrm>
                <a:prstGeom prst="ellipse">
                  <a:avLst/>
                </a:prstGeom>
                <a:gradFill flip="none" rotWithShape="1">
                  <a:gsLst>
                    <a:gs pos="97000">
                      <a:sysClr val="windowText" lastClr="000000">
                        <a:alpha val="0"/>
                      </a:sysClr>
                    </a:gs>
                    <a:gs pos="0">
                      <a:sysClr val="windowText" lastClr="000000">
                        <a:alpha val="54000"/>
                      </a:sysClr>
                    </a:gs>
                  </a:gsLst>
                  <a:path path="shape">
                    <a:fillToRect l="50000" t="50000" r="50000" b="50000"/>
                  </a:path>
                  <a:tileRect/>
                </a:gra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 lastClr="FFFFFF"/>
                    </a:solidFill>
                    <a:effectLst/>
                    <a:uLnTx/>
                    <a:uFillTx/>
                    <a:latin typeface="Calibri" panose="020F0502020204030204"/>
                    <a:ea typeface="微软雅黑" panose="020B0503020204020204" pitchFamily="34" charset="-122"/>
                    <a:cs typeface="+mn-cs"/>
                  </a:endParaRPr>
                </a:p>
              </p:txBody>
            </p:sp>
            <p:grpSp>
              <p:nvGrpSpPr>
                <p:cNvPr id="22" name="组合 36"/>
                <p:cNvGrpSpPr/>
                <p:nvPr/>
              </p:nvGrpSpPr>
              <p:grpSpPr bwMode="auto">
                <a:xfrm>
                  <a:off x="3671586" y="4270968"/>
                  <a:ext cx="2074597" cy="1156290"/>
                  <a:chOff x="3669205" y="4270968"/>
                  <a:chExt cx="2074597" cy="1156290"/>
                </a:xfrm>
              </p:grpSpPr>
              <p:sp>
                <p:nvSpPr>
                  <p:cNvPr id="23" name="Oval 19"/>
                  <p:cNvSpPr>
                    <a:spLocks noChangeArrowheads="1"/>
                  </p:cNvSpPr>
                  <p:nvPr/>
                </p:nvSpPr>
                <p:spPr bwMode="auto">
                  <a:xfrm>
                    <a:off x="3669205" y="4280266"/>
                    <a:ext cx="2074597" cy="1146992"/>
                  </a:xfrm>
                  <a:prstGeom prst="ellipse">
                    <a:avLst/>
                  </a:prstGeom>
                  <a:gradFill rotWithShape="1">
                    <a:gsLst>
                      <a:gs pos="0">
                        <a:srgbClr val="2676FF">
                          <a:lumMod val="40000"/>
                          <a:lumOff val="60000"/>
                        </a:srgbClr>
                      </a:gs>
                      <a:gs pos="100000">
                        <a:srgbClr val="2676FF"/>
                      </a:gs>
                    </a:gsLst>
                    <a:path path="shape">
                      <a:fillToRect l="50000" t="50000" r="50000" b="50000"/>
                    </a:path>
                  </a:gradFill>
                  <a:ln w="9525">
                    <a:solidFill>
                      <a:srgbClr val="2676FF"/>
                    </a:solidFill>
                    <a:roun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 lastClr="FFFFFF"/>
                      </a:solidFill>
                      <a:effectLst/>
                      <a:uLnTx/>
                      <a:uFillTx/>
                      <a:latin typeface="Arial" panose="020B0604020202020204" pitchFamily="34" charset="0"/>
                      <a:ea typeface="微软雅黑" panose="020B0503020204020204" pitchFamily="34" charset="-122"/>
                    </a:endParaRPr>
                  </a:p>
                </p:txBody>
              </p:sp>
              <p:sp>
                <p:nvSpPr>
                  <p:cNvPr id="24" name="未知"/>
                  <p:cNvSpPr/>
                  <p:nvPr/>
                </p:nvSpPr>
                <p:spPr bwMode="auto">
                  <a:xfrm>
                    <a:off x="3828667" y="4270968"/>
                    <a:ext cx="1697038" cy="828675"/>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grpSp>
          </p:grpSp>
          <p:grpSp>
            <p:nvGrpSpPr>
              <p:cNvPr id="18" name="组合 35"/>
              <p:cNvGrpSpPr/>
              <p:nvPr/>
            </p:nvGrpSpPr>
            <p:grpSpPr bwMode="auto">
              <a:xfrm>
                <a:off x="7104755" y="3041293"/>
                <a:ext cx="1657790" cy="1285138"/>
                <a:chOff x="7129465" y="3030538"/>
                <a:chExt cx="1657790" cy="1285138"/>
              </a:xfrm>
            </p:grpSpPr>
            <p:sp>
              <p:nvSpPr>
                <p:cNvPr id="19" name="Oval 19"/>
                <p:cNvSpPr>
                  <a:spLocks noChangeArrowheads="1"/>
                </p:cNvSpPr>
                <p:nvPr/>
              </p:nvSpPr>
              <p:spPr bwMode="auto">
                <a:xfrm>
                  <a:off x="7129465" y="3030538"/>
                  <a:ext cx="1657790" cy="1285138"/>
                </a:xfrm>
                <a:prstGeom prst="ellipse">
                  <a:avLst/>
                </a:prstGeom>
                <a:gradFill rotWithShape="1">
                  <a:gsLst>
                    <a:gs pos="0">
                      <a:srgbClr val="FFFFFF"/>
                    </a:gs>
                    <a:gs pos="100000">
                      <a:srgbClr val="DDDDDD"/>
                    </a:gs>
                  </a:gsLst>
                  <a:path path="shape">
                    <a:fillToRect l="50000" t="50000" r="50000" b="50000"/>
                  </a:path>
                </a:gradFill>
                <a:ln w="9525">
                  <a:solidFill>
                    <a:srgbClr val="D7D7D7"/>
                  </a:solidFill>
                  <a:roun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4D4D4D"/>
                    </a:solidFill>
                    <a:effectLst/>
                    <a:uLnTx/>
                    <a:uFillTx/>
                    <a:latin typeface="Arial" panose="020B0604020202020204" pitchFamily="34" charset="0"/>
                    <a:ea typeface="微软雅黑" panose="020B0503020204020204" pitchFamily="34" charset="-122"/>
                  </a:endParaRPr>
                </a:p>
              </p:txBody>
            </p:sp>
            <p:sp>
              <p:nvSpPr>
                <p:cNvPr id="20" name="未知"/>
                <p:cNvSpPr/>
                <p:nvPr/>
              </p:nvSpPr>
              <p:spPr bwMode="auto">
                <a:xfrm>
                  <a:off x="7319963" y="3068638"/>
                  <a:ext cx="1277937" cy="623887"/>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grpSp>
          <p:grpSp>
            <p:nvGrpSpPr>
              <p:cNvPr id="14" name="组合 37"/>
              <p:cNvGrpSpPr/>
              <p:nvPr/>
            </p:nvGrpSpPr>
            <p:grpSpPr bwMode="auto">
              <a:xfrm>
                <a:off x="731220" y="3041293"/>
                <a:ext cx="1694377" cy="1249727"/>
                <a:chOff x="755650" y="3030538"/>
                <a:chExt cx="1694377" cy="1249727"/>
              </a:xfrm>
            </p:grpSpPr>
            <p:sp>
              <p:nvSpPr>
                <p:cNvPr id="15" name="Oval 19"/>
                <p:cNvSpPr>
                  <a:spLocks noChangeArrowheads="1"/>
                </p:cNvSpPr>
                <p:nvPr/>
              </p:nvSpPr>
              <p:spPr bwMode="auto">
                <a:xfrm>
                  <a:off x="755650" y="3030538"/>
                  <a:ext cx="1694377" cy="1249727"/>
                </a:xfrm>
                <a:prstGeom prst="ellipse">
                  <a:avLst/>
                </a:prstGeom>
                <a:gradFill rotWithShape="1">
                  <a:gsLst>
                    <a:gs pos="0">
                      <a:srgbClr val="FFFFFF"/>
                    </a:gs>
                    <a:gs pos="100000">
                      <a:srgbClr val="DDDDDD"/>
                    </a:gs>
                  </a:gsLst>
                  <a:path path="shape">
                    <a:fillToRect l="50000" t="50000" r="50000" b="50000"/>
                  </a:path>
                </a:gradFill>
                <a:ln w="9525">
                  <a:solidFill>
                    <a:srgbClr val="D7D7D7"/>
                  </a:solidFill>
                  <a:roun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4D4D4D"/>
                    </a:solidFill>
                    <a:effectLst/>
                    <a:uLnTx/>
                    <a:uFillTx/>
                    <a:latin typeface="Arial" panose="020B0604020202020204" pitchFamily="34" charset="0"/>
                    <a:ea typeface="微软雅黑" panose="020B0503020204020204" pitchFamily="34" charset="-122"/>
                  </a:endParaRPr>
                </a:p>
              </p:txBody>
            </p:sp>
            <p:sp>
              <p:nvSpPr>
                <p:cNvPr id="16" name="未知"/>
                <p:cNvSpPr/>
                <p:nvPr/>
              </p:nvSpPr>
              <p:spPr bwMode="auto">
                <a:xfrm>
                  <a:off x="946150" y="3068638"/>
                  <a:ext cx="1277938" cy="623887"/>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grpSp>
        </p:grpSp>
      </p:grpSp>
      <p:sp>
        <p:nvSpPr>
          <p:cNvPr id="26" name="文本框 25"/>
          <p:cNvSpPr txBox="1"/>
          <p:nvPr/>
        </p:nvSpPr>
        <p:spPr>
          <a:xfrm>
            <a:off x="434591" y="1975429"/>
            <a:ext cx="1437062" cy="369332"/>
          </a:xfrm>
          <a:prstGeom prst="rect">
            <a:avLst/>
          </a:prstGeom>
          <a:noFill/>
        </p:spPr>
        <p:txBody>
          <a:bodyPr wrap="square" rtlCol="0">
            <a:spAutoFit/>
          </a:bodyPr>
          <a:lstStyle/>
          <a:p>
            <a:pPr algn="ctr"/>
            <a:r>
              <a:rPr lang="zh-CN" altLang="en-US" sz="1800" dirty="0">
                <a:solidFill>
                  <a:schemeClr val="accent2"/>
                </a:solidFill>
                <a:latin typeface="微软雅黑" panose="020B0503020204020204" pitchFamily="34" charset="-122"/>
                <a:ea typeface="微软雅黑" panose="020B0503020204020204" pitchFamily="34" charset="-122"/>
              </a:rPr>
              <a:t>可重用性</a:t>
            </a:r>
            <a:endParaRPr lang="en-US" altLang="zh-CN" sz="1800" dirty="0">
              <a:solidFill>
                <a:schemeClr val="accent2"/>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3635896" y="3273276"/>
            <a:ext cx="1437062" cy="369332"/>
          </a:xfrm>
          <a:prstGeom prst="rect">
            <a:avLst/>
          </a:prstGeom>
          <a:noFill/>
        </p:spPr>
        <p:txBody>
          <a:bodyPr wrap="square" rtlCol="0">
            <a:spAutoFit/>
          </a:bodyPr>
          <a:lstStyle/>
          <a:p>
            <a:pPr algn="ctr"/>
            <a:r>
              <a:rPr lang="zh-CN" altLang="en-US" sz="1800" dirty="0">
                <a:solidFill>
                  <a:schemeClr val="accent2"/>
                </a:solidFill>
                <a:latin typeface="微软雅黑" panose="020B0503020204020204" pitchFamily="34" charset="-122"/>
                <a:ea typeface="微软雅黑" panose="020B0503020204020204" pitchFamily="34" charset="-122"/>
              </a:rPr>
              <a:t>可扩展性</a:t>
            </a:r>
            <a:endParaRPr lang="en-US" altLang="zh-CN" sz="1800" dirty="0">
              <a:solidFill>
                <a:schemeClr val="accent2"/>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7320198" y="2308252"/>
            <a:ext cx="1437062" cy="369332"/>
          </a:xfrm>
          <a:prstGeom prst="rect">
            <a:avLst/>
          </a:prstGeom>
          <a:noFill/>
        </p:spPr>
        <p:txBody>
          <a:bodyPr wrap="square" rtlCol="0">
            <a:spAutoFit/>
          </a:bodyPr>
          <a:lstStyle/>
          <a:p>
            <a:pPr algn="ctr"/>
            <a:r>
              <a:rPr lang="zh-CN" altLang="en-US" sz="1800" dirty="0">
                <a:solidFill>
                  <a:schemeClr val="accent2"/>
                </a:solidFill>
                <a:latin typeface="微软雅黑" panose="020B0503020204020204" pitchFamily="34" charset="-122"/>
                <a:ea typeface="微软雅黑" panose="020B0503020204020204" pitchFamily="34" charset="-122"/>
              </a:rPr>
              <a:t>可管理性</a:t>
            </a:r>
            <a:endParaRPr lang="en-US" altLang="zh-CN" sz="1800" dirty="0">
              <a:solidFill>
                <a:schemeClr val="accent2"/>
              </a:solidFill>
              <a:latin typeface="微软雅黑" panose="020B0503020204020204" pitchFamily="34" charset="-122"/>
              <a:ea typeface="微软雅黑" panose="020B0503020204020204" pitchFamily="34" charset="-122"/>
            </a:endParaRPr>
          </a:p>
        </p:txBody>
      </p:sp>
      <p:sp>
        <p:nvSpPr>
          <p:cNvPr id="29" name="矩形 28"/>
          <p:cNvSpPr/>
          <p:nvPr/>
        </p:nvSpPr>
        <p:spPr>
          <a:xfrm>
            <a:off x="514774" y="2429042"/>
            <a:ext cx="1471081" cy="1444691"/>
          </a:xfrm>
          <a:prstGeom prst="rect">
            <a:avLst/>
          </a:prstGeom>
        </p:spPr>
        <p:txBody>
          <a:bodyPr wrap="square">
            <a:spAutoFit/>
          </a:bodyPr>
          <a:lstStyle/>
          <a:p>
            <a:pPr>
              <a:lnSpc>
                <a:spcPct val="150000"/>
              </a:lnSpc>
            </a:pPr>
            <a:r>
              <a:rPr lang="zh-CN" altLang="en-US" sz="1200" dirty="0">
                <a:latin typeface="微软雅黑" panose="020B0503020204020204" pitchFamily="34" charset="-122"/>
                <a:ea typeface="微软雅黑" panose="020B0503020204020204" pitchFamily="34" charset="-122"/>
              </a:rPr>
              <a:t>指在一个软件项目中所开发的模块，不仅可以用于本项目，还可以重复地使用在其他项目中。</a:t>
            </a:r>
          </a:p>
        </p:txBody>
      </p:sp>
      <p:cxnSp>
        <p:nvCxnSpPr>
          <p:cNvPr id="30" name="直接连接符 29"/>
          <p:cNvCxnSpPr/>
          <p:nvPr/>
        </p:nvCxnSpPr>
        <p:spPr>
          <a:xfrm flipH="1">
            <a:off x="1903160" y="2116367"/>
            <a:ext cx="556798" cy="199693"/>
          </a:xfrm>
          <a:prstGeom prst="line">
            <a:avLst/>
          </a:prstGeom>
          <a:noFill/>
          <a:ln w="9525" cap="flat" cmpd="sng" algn="ctr">
            <a:solidFill>
              <a:srgbClr val="4F81BD">
                <a:shade val="95000"/>
                <a:satMod val="105000"/>
              </a:srgbClr>
            </a:solidFill>
            <a:prstDash val="solid"/>
          </a:ln>
          <a:effectLst/>
        </p:spPr>
      </p:cxnSp>
      <p:cxnSp>
        <p:nvCxnSpPr>
          <p:cNvPr id="31" name="直接连接符 30"/>
          <p:cNvCxnSpPr/>
          <p:nvPr/>
        </p:nvCxnSpPr>
        <p:spPr>
          <a:xfrm flipH="1">
            <a:off x="587091" y="2316060"/>
            <a:ext cx="1316069" cy="0"/>
          </a:xfrm>
          <a:prstGeom prst="line">
            <a:avLst/>
          </a:prstGeom>
          <a:noFill/>
          <a:ln w="9525" cap="flat" cmpd="sng" algn="ctr">
            <a:solidFill>
              <a:srgbClr val="4F81BD">
                <a:shade val="95000"/>
                <a:satMod val="105000"/>
              </a:srgbClr>
            </a:solidFill>
            <a:prstDash val="solid"/>
          </a:ln>
          <a:effectLst/>
        </p:spPr>
      </p:cxnSp>
      <p:cxnSp>
        <p:nvCxnSpPr>
          <p:cNvPr id="32" name="直接连接符 31"/>
          <p:cNvCxnSpPr>
            <a:cxnSpLocks/>
          </p:cNvCxnSpPr>
          <p:nvPr/>
        </p:nvCxnSpPr>
        <p:spPr>
          <a:xfrm flipH="1" flipV="1">
            <a:off x="7049435" y="2201009"/>
            <a:ext cx="424813" cy="451668"/>
          </a:xfrm>
          <a:prstGeom prst="line">
            <a:avLst/>
          </a:prstGeom>
          <a:noFill/>
          <a:ln w="9525" cap="flat" cmpd="sng" algn="ctr">
            <a:solidFill>
              <a:srgbClr val="4F81BD">
                <a:shade val="95000"/>
                <a:satMod val="105000"/>
              </a:srgbClr>
            </a:solidFill>
            <a:prstDash val="solid"/>
          </a:ln>
          <a:effectLst/>
        </p:spPr>
      </p:cxnSp>
      <p:cxnSp>
        <p:nvCxnSpPr>
          <p:cNvPr id="33" name="直接连接符 32"/>
          <p:cNvCxnSpPr/>
          <p:nvPr/>
        </p:nvCxnSpPr>
        <p:spPr>
          <a:xfrm flipH="1">
            <a:off x="7476755" y="2652677"/>
            <a:ext cx="1316069" cy="0"/>
          </a:xfrm>
          <a:prstGeom prst="line">
            <a:avLst/>
          </a:prstGeom>
          <a:noFill/>
          <a:ln w="9525" cap="flat" cmpd="sng" algn="ctr">
            <a:solidFill>
              <a:srgbClr val="4F81BD">
                <a:shade val="95000"/>
                <a:satMod val="105000"/>
              </a:srgbClr>
            </a:solidFill>
            <a:prstDash val="solid"/>
          </a:ln>
          <a:effectLst/>
        </p:spPr>
      </p:cxnSp>
      <p:cxnSp>
        <p:nvCxnSpPr>
          <p:cNvPr id="35" name="直接连接符 34"/>
          <p:cNvCxnSpPr>
            <a:cxnSpLocks/>
          </p:cNvCxnSpPr>
          <p:nvPr/>
        </p:nvCxnSpPr>
        <p:spPr>
          <a:xfrm>
            <a:off x="4965855" y="3135257"/>
            <a:ext cx="0" cy="484674"/>
          </a:xfrm>
          <a:prstGeom prst="line">
            <a:avLst/>
          </a:prstGeom>
          <a:noFill/>
          <a:ln w="9525" cap="flat" cmpd="sng" algn="ctr">
            <a:solidFill>
              <a:srgbClr val="4F81BD">
                <a:shade val="95000"/>
                <a:satMod val="105000"/>
              </a:srgbClr>
            </a:solidFill>
            <a:prstDash val="solid"/>
          </a:ln>
          <a:effectLst/>
        </p:spPr>
      </p:cxnSp>
      <p:cxnSp>
        <p:nvCxnSpPr>
          <p:cNvPr id="36" name="直接连接符 35"/>
          <p:cNvCxnSpPr/>
          <p:nvPr/>
        </p:nvCxnSpPr>
        <p:spPr>
          <a:xfrm flipH="1">
            <a:off x="3649786" y="3619931"/>
            <a:ext cx="1316069" cy="0"/>
          </a:xfrm>
          <a:prstGeom prst="line">
            <a:avLst/>
          </a:prstGeom>
          <a:noFill/>
          <a:ln w="9525" cap="flat" cmpd="sng" algn="ctr">
            <a:solidFill>
              <a:srgbClr val="4F81BD">
                <a:shade val="95000"/>
                <a:satMod val="105000"/>
              </a:srgbClr>
            </a:solidFill>
            <a:prstDash val="solid"/>
          </a:ln>
          <a:effectLst/>
        </p:spPr>
      </p:cxnSp>
      <p:sp>
        <p:nvSpPr>
          <p:cNvPr id="38" name="矩形 37"/>
          <p:cNvSpPr/>
          <p:nvPr/>
        </p:nvSpPr>
        <p:spPr>
          <a:xfrm>
            <a:off x="3352332" y="3676446"/>
            <a:ext cx="2448272" cy="923330"/>
          </a:xfrm>
          <a:prstGeom prst="rect">
            <a:avLst/>
          </a:prstGeom>
        </p:spPr>
        <p:txBody>
          <a:bodyPr wrap="square">
            <a:spAutoFit/>
          </a:bodyPr>
          <a:lstStyle/>
          <a:p>
            <a:pPr eaLnBrk="1" hangingPunct="1">
              <a:lnSpc>
                <a:spcPct val="150000"/>
              </a:lnSpc>
              <a:spcBef>
                <a:spcPct val="50000"/>
              </a:spcBef>
              <a:buClr>
                <a:schemeClr val="tx2"/>
              </a:buClr>
              <a:buSzPct val="80000"/>
              <a:buFont typeface="Wingdings" pitchFamily="2" charset="2"/>
              <a:buNone/>
            </a:pPr>
            <a:r>
              <a:rPr lang="zh-CN" altLang="en-US" sz="1200" dirty="0">
                <a:latin typeface="微软雅黑" panose="020B0503020204020204" pitchFamily="34" charset="-122"/>
                <a:ea typeface="微软雅黑" panose="020B0503020204020204" pitchFamily="34" charset="-122"/>
              </a:rPr>
              <a:t>指应用软件能够很方便地进行修改和扩充，包括软件的内容、形式和工作机制的修改和扩充。</a:t>
            </a:r>
          </a:p>
        </p:txBody>
      </p:sp>
      <p:sp>
        <p:nvSpPr>
          <p:cNvPr id="39" name="Rectangle 3"/>
          <p:cNvSpPr txBox="1">
            <a:spLocks noChangeArrowheads="1"/>
          </p:cNvSpPr>
          <p:nvPr/>
        </p:nvSpPr>
        <p:spPr>
          <a:xfrm>
            <a:off x="6304708" y="2767028"/>
            <a:ext cx="2624096" cy="1206454"/>
          </a:xfrm>
          <a:prstGeom prst="rect">
            <a:avLst/>
          </a:prstGeom>
        </p:spPr>
        <p:txBody>
          <a:bodyPr/>
          <a:lstStyle>
            <a:lvl1pPr marL="342900" indent="-342900" algn="l" rtl="0" eaLnBrk="0" fontAlgn="base" hangingPunct="0">
              <a:spcBef>
                <a:spcPct val="20000"/>
              </a:spcBef>
              <a:spcAft>
                <a:spcPct val="0"/>
              </a:spcAft>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b="1">
                <a:solidFill>
                  <a:schemeClr val="tx1"/>
                </a:solidFill>
                <a:latin typeface="+mn-lt"/>
                <a:ea typeface="+mn-ea"/>
              </a:defRPr>
            </a:lvl2pPr>
            <a:lvl3pPr marL="1143000" indent="-228600" algn="l" rtl="0" eaLnBrk="0" fontAlgn="base" hangingPunct="0">
              <a:spcBef>
                <a:spcPct val="20000"/>
              </a:spcBef>
              <a:spcAft>
                <a:spcPct val="0"/>
              </a:spcAft>
              <a:buChar char="•"/>
              <a:defRPr kumimoji="1" sz="2400" b="1">
                <a:solidFill>
                  <a:schemeClr val="tx1"/>
                </a:solidFill>
                <a:latin typeface="+mn-lt"/>
                <a:ea typeface="+mn-ea"/>
              </a:defRPr>
            </a:lvl3pPr>
            <a:lvl4pPr marL="1600200" indent="-228600" algn="l" rtl="0" eaLnBrk="0" fontAlgn="base" hangingPunct="0">
              <a:spcBef>
                <a:spcPct val="20000"/>
              </a:spcBef>
              <a:spcAft>
                <a:spcPct val="0"/>
              </a:spcAft>
              <a:buChar char="–"/>
              <a:defRPr kumimoji="1" sz="2000" b="1">
                <a:solidFill>
                  <a:schemeClr val="tx1"/>
                </a:solidFill>
                <a:latin typeface="+mn-lt"/>
                <a:ea typeface="+mn-ea"/>
              </a:defRPr>
            </a:lvl4pPr>
            <a:lvl5pPr marL="2057400" indent="-228600" algn="l" rtl="0" eaLnBrk="0" fontAlgn="base" hangingPunct="0">
              <a:spcBef>
                <a:spcPct val="20000"/>
              </a:spcBef>
              <a:spcAft>
                <a:spcPct val="0"/>
              </a:spcAft>
              <a:buChar char="»"/>
              <a:defRPr kumimoji="1" sz="2000" b="1">
                <a:solidFill>
                  <a:schemeClr val="tx1"/>
                </a:solidFill>
                <a:latin typeface="+mn-lt"/>
                <a:ea typeface="+mn-ea"/>
              </a:defRPr>
            </a:lvl5pPr>
            <a:lvl6pPr marL="2514600" indent="-228600" algn="l" rtl="0" fontAlgn="base">
              <a:spcBef>
                <a:spcPct val="20000"/>
              </a:spcBef>
              <a:spcAft>
                <a:spcPct val="0"/>
              </a:spcAft>
              <a:buChar char="»"/>
              <a:defRPr kumimoji="1" sz="2000" b="1">
                <a:solidFill>
                  <a:schemeClr val="tx1"/>
                </a:solidFill>
                <a:latin typeface="+mn-lt"/>
                <a:ea typeface="+mn-ea"/>
              </a:defRPr>
            </a:lvl6pPr>
            <a:lvl7pPr marL="2971800" indent="-228600" algn="l" rtl="0" fontAlgn="base">
              <a:spcBef>
                <a:spcPct val="20000"/>
              </a:spcBef>
              <a:spcAft>
                <a:spcPct val="0"/>
              </a:spcAft>
              <a:buChar char="»"/>
              <a:defRPr kumimoji="1" sz="2000" b="1">
                <a:solidFill>
                  <a:schemeClr val="tx1"/>
                </a:solidFill>
                <a:latin typeface="+mn-lt"/>
                <a:ea typeface="+mn-ea"/>
              </a:defRPr>
            </a:lvl7pPr>
            <a:lvl8pPr marL="3429000" indent="-228600" algn="l" rtl="0" fontAlgn="base">
              <a:spcBef>
                <a:spcPct val="20000"/>
              </a:spcBef>
              <a:spcAft>
                <a:spcPct val="0"/>
              </a:spcAft>
              <a:buChar char="»"/>
              <a:defRPr kumimoji="1" sz="2000" b="1">
                <a:solidFill>
                  <a:schemeClr val="tx1"/>
                </a:solidFill>
                <a:latin typeface="+mn-lt"/>
                <a:ea typeface="+mn-ea"/>
              </a:defRPr>
            </a:lvl8pPr>
            <a:lvl9pPr marL="3886200" indent="-228600" algn="l" rtl="0" fontAlgn="base">
              <a:spcBef>
                <a:spcPct val="20000"/>
              </a:spcBef>
              <a:spcAft>
                <a:spcPct val="0"/>
              </a:spcAft>
              <a:buChar char="»"/>
              <a:defRPr kumimoji="1" sz="2000" b="1">
                <a:solidFill>
                  <a:schemeClr val="tx1"/>
                </a:solidFill>
                <a:latin typeface="+mn-lt"/>
                <a:ea typeface="+mn-ea"/>
              </a:defRPr>
            </a:lvl9pPr>
          </a:lstStyle>
          <a:p>
            <a:pPr marL="457200" lvl="1" indent="0" eaLnBrk="1" hangingPunct="1">
              <a:buNone/>
            </a:pPr>
            <a:endParaRPr lang="zh-CN" altLang="en-US" sz="1200" b="0" dirty="0">
              <a:latin typeface="微软雅黑" panose="020B0503020204020204" pitchFamily="34" charset="-122"/>
              <a:ea typeface="微软雅黑" panose="020B0503020204020204" pitchFamily="34" charset="-122"/>
            </a:endParaRPr>
          </a:p>
        </p:txBody>
      </p:sp>
      <p:sp>
        <p:nvSpPr>
          <p:cNvPr id="40" name="矩形 39"/>
          <p:cNvSpPr/>
          <p:nvPr/>
        </p:nvSpPr>
        <p:spPr>
          <a:xfrm>
            <a:off x="6550588" y="2784827"/>
            <a:ext cx="2483613" cy="1477328"/>
          </a:xfrm>
          <a:prstGeom prst="rect">
            <a:avLst/>
          </a:prstGeom>
        </p:spPr>
        <p:txBody>
          <a:bodyPr wrap="square">
            <a:spAutoFit/>
          </a:bodyPr>
          <a:lstStyle/>
          <a:p>
            <a:pPr>
              <a:lnSpc>
                <a:spcPct val="150000"/>
              </a:lnSpc>
            </a:pPr>
            <a:r>
              <a:rPr lang="zh-CN" altLang="en-US" sz="1200" dirty="0">
                <a:latin typeface="微软雅黑" panose="020B0503020204020204" pitchFamily="34" charset="-122"/>
                <a:ea typeface="微软雅黑" panose="020B0503020204020204" pitchFamily="34" charset="-122"/>
              </a:rPr>
              <a:t>采用类作为构建系统的部件，使整个项目的组织更加合理、方便；</a:t>
            </a:r>
          </a:p>
          <a:p>
            <a:pPr>
              <a:lnSpc>
                <a:spcPct val="150000"/>
              </a:lnSpc>
            </a:pPr>
            <a:r>
              <a:rPr lang="zh-CN" altLang="en-US" sz="1200" dirty="0">
                <a:latin typeface="微软雅黑" panose="020B0503020204020204" pitchFamily="34" charset="-122"/>
                <a:ea typeface="微软雅黑" panose="020B0503020204020204" pitchFamily="34" charset="-122"/>
              </a:rPr>
              <a:t>把数据和其上的操作封装在一起，仅本类的方法才可以操纵、改变这些数据，效率提高，开发难度降低。</a:t>
            </a:r>
            <a:endParaRPr lang="zh-CN" altLang="en-US"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iterate type="wd">
                                    <p:tmAbs val="300"/>
                                  </p:iterate>
                                  <p:childTnLst>
                                    <p:set>
                                      <p:cBhvr>
                                        <p:cTn id="6" dur="1" fill="hold">
                                          <p:stCondLst>
                                            <p:cond delay="299"/>
                                          </p:stCondLst>
                                        </p:cTn>
                                        <p:tgtEl>
                                          <p:spTgt spid="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1000"/>
                                        <p:tgtEl>
                                          <p:spTgt spid="29"/>
                                        </p:tgtEl>
                                      </p:cBhvr>
                                    </p:animEffect>
                                    <p:anim calcmode="lin" valueType="num">
                                      <p:cBhvr>
                                        <p:cTn id="12" dur="1000" fill="hold"/>
                                        <p:tgtEl>
                                          <p:spTgt spid="29"/>
                                        </p:tgtEl>
                                        <p:attrNameLst>
                                          <p:attrName>ppt_x</p:attrName>
                                        </p:attrNameLst>
                                      </p:cBhvr>
                                      <p:tavLst>
                                        <p:tav tm="0">
                                          <p:val>
                                            <p:strVal val="#ppt_x"/>
                                          </p:val>
                                        </p:tav>
                                        <p:tav tm="100000">
                                          <p:val>
                                            <p:strVal val="#ppt_x"/>
                                          </p:val>
                                        </p:tav>
                                      </p:tavLst>
                                    </p:anim>
                                    <p:anim calcmode="lin" valueType="num">
                                      <p:cBhvr>
                                        <p:cTn id="13"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1000"/>
                                        <p:tgtEl>
                                          <p:spTgt spid="38"/>
                                        </p:tgtEl>
                                      </p:cBhvr>
                                    </p:animEffect>
                                    <p:anim calcmode="lin" valueType="num">
                                      <p:cBhvr>
                                        <p:cTn id="19" dur="1000" fill="hold"/>
                                        <p:tgtEl>
                                          <p:spTgt spid="38"/>
                                        </p:tgtEl>
                                        <p:attrNameLst>
                                          <p:attrName>ppt_x</p:attrName>
                                        </p:attrNameLst>
                                      </p:cBhvr>
                                      <p:tavLst>
                                        <p:tav tm="0">
                                          <p:val>
                                            <p:strVal val="#ppt_x"/>
                                          </p:val>
                                        </p:tav>
                                        <p:tav tm="100000">
                                          <p:val>
                                            <p:strVal val="#ppt_x"/>
                                          </p:val>
                                        </p:tav>
                                      </p:tavLst>
                                    </p:anim>
                                    <p:anim calcmode="lin" valueType="num">
                                      <p:cBhvr>
                                        <p:cTn id="20"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fade">
                                      <p:cBhvr>
                                        <p:cTn id="25" dur="1000"/>
                                        <p:tgtEl>
                                          <p:spTgt spid="40"/>
                                        </p:tgtEl>
                                      </p:cBhvr>
                                    </p:animEffect>
                                    <p:anim calcmode="lin" valueType="num">
                                      <p:cBhvr>
                                        <p:cTn id="26" dur="1000" fill="hold"/>
                                        <p:tgtEl>
                                          <p:spTgt spid="40"/>
                                        </p:tgtEl>
                                        <p:attrNameLst>
                                          <p:attrName>ppt_x</p:attrName>
                                        </p:attrNameLst>
                                      </p:cBhvr>
                                      <p:tavLst>
                                        <p:tav tm="0">
                                          <p:val>
                                            <p:strVal val="#ppt_x"/>
                                          </p:val>
                                        </p:tav>
                                        <p:tav tm="100000">
                                          <p:val>
                                            <p:strVal val="#ppt_x"/>
                                          </p:val>
                                        </p:tav>
                                      </p:tavLst>
                                    </p:anim>
                                    <p:anim calcmode="lin" valueType="num">
                                      <p:cBhvr>
                                        <p:cTn id="27"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8" grpId="0"/>
      <p:bldP spid="39" grpId="0" build="p" autoUpdateAnimBg="0"/>
      <p:bldP spid="40"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 name="Rectangle 3"/>
          <p:cNvSpPr txBox="1">
            <a:spLocks noChangeArrowheads="1"/>
          </p:cNvSpPr>
          <p:nvPr/>
        </p:nvSpPr>
        <p:spPr>
          <a:xfrm>
            <a:off x="6304708" y="2767028"/>
            <a:ext cx="2624096" cy="1206454"/>
          </a:xfrm>
          <a:prstGeom prst="rect">
            <a:avLst/>
          </a:prstGeom>
        </p:spPr>
        <p:txBody>
          <a:bodyPr/>
          <a:lstStyle>
            <a:lvl1pPr marL="342900" indent="-342900" algn="l" rtl="0" eaLnBrk="0" fontAlgn="base" hangingPunct="0">
              <a:spcBef>
                <a:spcPct val="20000"/>
              </a:spcBef>
              <a:spcAft>
                <a:spcPct val="0"/>
              </a:spcAft>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b="1">
                <a:solidFill>
                  <a:schemeClr val="tx1"/>
                </a:solidFill>
                <a:latin typeface="+mn-lt"/>
                <a:ea typeface="+mn-ea"/>
              </a:defRPr>
            </a:lvl2pPr>
            <a:lvl3pPr marL="1143000" indent="-228600" algn="l" rtl="0" eaLnBrk="0" fontAlgn="base" hangingPunct="0">
              <a:spcBef>
                <a:spcPct val="20000"/>
              </a:spcBef>
              <a:spcAft>
                <a:spcPct val="0"/>
              </a:spcAft>
              <a:buChar char="•"/>
              <a:defRPr kumimoji="1" sz="2400" b="1">
                <a:solidFill>
                  <a:schemeClr val="tx1"/>
                </a:solidFill>
                <a:latin typeface="+mn-lt"/>
                <a:ea typeface="+mn-ea"/>
              </a:defRPr>
            </a:lvl3pPr>
            <a:lvl4pPr marL="1600200" indent="-228600" algn="l" rtl="0" eaLnBrk="0" fontAlgn="base" hangingPunct="0">
              <a:spcBef>
                <a:spcPct val="20000"/>
              </a:spcBef>
              <a:spcAft>
                <a:spcPct val="0"/>
              </a:spcAft>
              <a:buChar char="–"/>
              <a:defRPr kumimoji="1" sz="2000" b="1">
                <a:solidFill>
                  <a:schemeClr val="tx1"/>
                </a:solidFill>
                <a:latin typeface="+mn-lt"/>
                <a:ea typeface="+mn-ea"/>
              </a:defRPr>
            </a:lvl4pPr>
            <a:lvl5pPr marL="2057400" indent="-228600" algn="l" rtl="0" eaLnBrk="0" fontAlgn="base" hangingPunct="0">
              <a:spcBef>
                <a:spcPct val="20000"/>
              </a:spcBef>
              <a:spcAft>
                <a:spcPct val="0"/>
              </a:spcAft>
              <a:buChar char="»"/>
              <a:defRPr kumimoji="1" sz="2000" b="1">
                <a:solidFill>
                  <a:schemeClr val="tx1"/>
                </a:solidFill>
                <a:latin typeface="+mn-lt"/>
                <a:ea typeface="+mn-ea"/>
              </a:defRPr>
            </a:lvl5pPr>
            <a:lvl6pPr marL="2514600" indent="-228600" algn="l" rtl="0" fontAlgn="base">
              <a:spcBef>
                <a:spcPct val="20000"/>
              </a:spcBef>
              <a:spcAft>
                <a:spcPct val="0"/>
              </a:spcAft>
              <a:buChar char="»"/>
              <a:defRPr kumimoji="1" sz="2000" b="1">
                <a:solidFill>
                  <a:schemeClr val="tx1"/>
                </a:solidFill>
                <a:latin typeface="+mn-lt"/>
                <a:ea typeface="+mn-ea"/>
              </a:defRPr>
            </a:lvl6pPr>
            <a:lvl7pPr marL="2971800" indent="-228600" algn="l" rtl="0" fontAlgn="base">
              <a:spcBef>
                <a:spcPct val="20000"/>
              </a:spcBef>
              <a:spcAft>
                <a:spcPct val="0"/>
              </a:spcAft>
              <a:buChar char="»"/>
              <a:defRPr kumimoji="1" sz="2000" b="1">
                <a:solidFill>
                  <a:schemeClr val="tx1"/>
                </a:solidFill>
                <a:latin typeface="+mn-lt"/>
                <a:ea typeface="+mn-ea"/>
              </a:defRPr>
            </a:lvl7pPr>
            <a:lvl8pPr marL="3429000" indent="-228600" algn="l" rtl="0" fontAlgn="base">
              <a:spcBef>
                <a:spcPct val="20000"/>
              </a:spcBef>
              <a:spcAft>
                <a:spcPct val="0"/>
              </a:spcAft>
              <a:buChar char="»"/>
              <a:defRPr kumimoji="1" sz="2000" b="1">
                <a:solidFill>
                  <a:schemeClr val="tx1"/>
                </a:solidFill>
                <a:latin typeface="+mn-lt"/>
                <a:ea typeface="+mn-ea"/>
              </a:defRPr>
            </a:lvl8pPr>
            <a:lvl9pPr marL="3886200" indent="-228600" algn="l" rtl="0" fontAlgn="base">
              <a:spcBef>
                <a:spcPct val="20000"/>
              </a:spcBef>
              <a:spcAft>
                <a:spcPct val="0"/>
              </a:spcAft>
              <a:buChar char="»"/>
              <a:defRPr kumimoji="1" sz="2000" b="1">
                <a:solidFill>
                  <a:schemeClr val="tx1"/>
                </a:solidFill>
                <a:latin typeface="+mn-lt"/>
                <a:ea typeface="+mn-ea"/>
              </a:defRPr>
            </a:lvl9pPr>
          </a:lstStyle>
          <a:p>
            <a:pPr marL="457200" lvl="1" indent="0" eaLnBrk="1" hangingPunct="1">
              <a:buNone/>
            </a:pPr>
            <a:endParaRPr lang="zh-CN" altLang="en-US" sz="1200" b="0" dirty="0">
              <a:latin typeface="微软雅黑" panose="020B0503020204020204" pitchFamily="34" charset="-122"/>
              <a:ea typeface="微软雅黑" panose="020B0503020204020204" pitchFamily="34" charset="-122"/>
            </a:endParaRPr>
          </a:p>
        </p:txBody>
      </p:sp>
      <p:pic>
        <p:nvPicPr>
          <p:cNvPr id="1026" name="Picture 2" descr="What is MVC Design Pattern | How it Works | Skills | Scope | Advantages">
            <a:extLst>
              <a:ext uri="{FF2B5EF4-FFF2-40B4-BE49-F238E27FC236}">
                <a16:creationId xmlns:a16="http://schemas.microsoft.com/office/drawing/2014/main" id="{2428C59B-50F8-E68C-051B-7CB0464506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27534"/>
            <a:ext cx="9144000" cy="511016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8AFC0798-4435-BB1B-6899-151EA831FE89}"/>
              </a:ext>
            </a:extLst>
          </p:cNvPr>
          <p:cNvSpPr/>
          <p:nvPr/>
        </p:nvSpPr>
        <p:spPr>
          <a:xfrm>
            <a:off x="179512" y="195486"/>
            <a:ext cx="3558988" cy="369332"/>
          </a:xfrm>
          <a:prstGeom prst="rect">
            <a:avLst/>
          </a:prstGeom>
        </p:spPr>
        <p:txBody>
          <a:bodyPr wrap="square">
            <a:spAutoFit/>
          </a:bodyPr>
          <a:lstStyle/>
          <a:p>
            <a:pPr eaLnBrk="1" hangingPunct="1"/>
            <a:r>
              <a:rPr lang="zh-CN" altLang="en-US" sz="1800" b="1" kern="0" dirty="0">
                <a:solidFill>
                  <a:schemeClr val="accent2"/>
                </a:solidFill>
                <a:latin typeface="微软雅黑" panose="020B0503020204020204" pitchFamily="34" charset="-122"/>
                <a:ea typeface="微软雅黑" panose="020B0503020204020204" pitchFamily="34" charset="-122"/>
              </a:rPr>
              <a:t>面向对象为设计模式提供了可能</a:t>
            </a:r>
          </a:p>
        </p:txBody>
      </p:sp>
    </p:spTree>
    <p:extLst>
      <p:ext uri="{BB962C8B-B14F-4D97-AF65-F5344CB8AC3E}">
        <p14:creationId xmlns:p14="http://schemas.microsoft.com/office/powerpoint/2010/main" val="14436232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iterate type="wd">
                                    <p:tmAbs val="300"/>
                                  </p:iterate>
                                  <p:childTnLst>
                                    <p:set>
                                      <p:cBhvr>
                                        <p:cTn id="6" dur="1" fill="hold">
                                          <p:stCondLst>
                                            <p:cond delay="299"/>
                                          </p:stCondLst>
                                        </p:cTn>
                                        <p:tgtEl>
                                          <p:spTgt spid="3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uild="p"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 name="Rectangle 3"/>
          <p:cNvSpPr txBox="1">
            <a:spLocks noChangeArrowheads="1"/>
          </p:cNvSpPr>
          <p:nvPr/>
        </p:nvSpPr>
        <p:spPr>
          <a:xfrm>
            <a:off x="6304708" y="2767028"/>
            <a:ext cx="2624096" cy="1206454"/>
          </a:xfrm>
          <a:prstGeom prst="rect">
            <a:avLst/>
          </a:prstGeom>
        </p:spPr>
        <p:txBody>
          <a:bodyPr/>
          <a:lstStyle>
            <a:lvl1pPr marL="342900" indent="-342900" algn="l" rtl="0" eaLnBrk="0" fontAlgn="base" hangingPunct="0">
              <a:spcBef>
                <a:spcPct val="20000"/>
              </a:spcBef>
              <a:spcAft>
                <a:spcPct val="0"/>
              </a:spcAft>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b="1">
                <a:solidFill>
                  <a:schemeClr val="tx1"/>
                </a:solidFill>
                <a:latin typeface="+mn-lt"/>
                <a:ea typeface="+mn-ea"/>
              </a:defRPr>
            </a:lvl2pPr>
            <a:lvl3pPr marL="1143000" indent="-228600" algn="l" rtl="0" eaLnBrk="0" fontAlgn="base" hangingPunct="0">
              <a:spcBef>
                <a:spcPct val="20000"/>
              </a:spcBef>
              <a:spcAft>
                <a:spcPct val="0"/>
              </a:spcAft>
              <a:buChar char="•"/>
              <a:defRPr kumimoji="1" sz="2400" b="1">
                <a:solidFill>
                  <a:schemeClr val="tx1"/>
                </a:solidFill>
                <a:latin typeface="+mn-lt"/>
                <a:ea typeface="+mn-ea"/>
              </a:defRPr>
            </a:lvl3pPr>
            <a:lvl4pPr marL="1600200" indent="-228600" algn="l" rtl="0" eaLnBrk="0" fontAlgn="base" hangingPunct="0">
              <a:spcBef>
                <a:spcPct val="20000"/>
              </a:spcBef>
              <a:spcAft>
                <a:spcPct val="0"/>
              </a:spcAft>
              <a:buChar char="–"/>
              <a:defRPr kumimoji="1" sz="2000" b="1">
                <a:solidFill>
                  <a:schemeClr val="tx1"/>
                </a:solidFill>
                <a:latin typeface="+mn-lt"/>
                <a:ea typeface="+mn-ea"/>
              </a:defRPr>
            </a:lvl4pPr>
            <a:lvl5pPr marL="2057400" indent="-228600" algn="l" rtl="0" eaLnBrk="0" fontAlgn="base" hangingPunct="0">
              <a:spcBef>
                <a:spcPct val="20000"/>
              </a:spcBef>
              <a:spcAft>
                <a:spcPct val="0"/>
              </a:spcAft>
              <a:buChar char="»"/>
              <a:defRPr kumimoji="1" sz="2000" b="1">
                <a:solidFill>
                  <a:schemeClr val="tx1"/>
                </a:solidFill>
                <a:latin typeface="+mn-lt"/>
                <a:ea typeface="+mn-ea"/>
              </a:defRPr>
            </a:lvl5pPr>
            <a:lvl6pPr marL="2514600" indent="-228600" algn="l" rtl="0" fontAlgn="base">
              <a:spcBef>
                <a:spcPct val="20000"/>
              </a:spcBef>
              <a:spcAft>
                <a:spcPct val="0"/>
              </a:spcAft>
              <a:buChar char="»"/>
              <a:defRPr kumimoji="1" sz="2000" b="1">
                <a:solidFill>
                  <a:schemeClr val="tx1"/>
                </a:solidFill>
                <a:latin typeface="+mn-lt"/>
                <a:ea typeface="+mn-ea"/>
              </a:defRPr>
            </a:lvl6pPr>
            <a:lvl7pPr marL="2971800" indent="-228600" algn="l" rtl="0" fontAlgn="base">
              <a:spcBef>
                <a:spcPct val="20000"/>
              </a:spcBef>
              <a:spcAft>
                <a:spcPct val="0"/>
              </a:spcAft>
              <a:buChar char="»"/>
              <a:defRPr kumimoji="1" sz="2000" b="1">
                <a:solidFill>
                  <a:schemeClr val="tx1"/>
                </a:solidFill>
                <a:latin typeface="+mn-lt"/>
                <a:ea typeface="+mn-ea"/>
              </a:defRPr>
            </a:lvl7pPr>
            <a:lvl8pPr marL="3429000" indent="-228600" algn="l" rtl="0" fontAlgn="base">
              <a:spcBef>
                <a:spcPct val="20000"/>
              </a:spcBef>
              <a:spcAft>
                <a:spcPct val="0"/>
              </a:spcAft>
              <a:buChar char="»"/>
              <a:defRPr kumimoji="1" sz="2000" b="1">
                <a:solidFill>
                  <a:schemeClr val="tx1"/>
                </a:solidFill>
                <a:latin typeface="+mn-lt"/>
                <a:ea typeface="+mn-ea"/>
              </a:defRPr>
            </a:lvl8pPr>
            <a:lvl9pPr marL="3886200" indent="-228600" algn="l" rtl="0" fontAlgn="base">
              <a:spcBef>
                <a:spcPct val="20000"/>
              </a:spcBef>
              <a:spcAft>
                <a:spcPct val="0"/>
              </a:spcAft>
              <a:buChar char="»"/>
              <a:defRPr kumimoji="1" sz="2000" b="1">
                <a:solidFill>
                  <a:schemeClr val="tx1"/>
                </a:solidFill>
                <a:latin typeface="+mn-lt"/>
                <a:ea typeface="+mn-ea"/>
              </a:defRPr>
            </a:lvl9pPr>
          </a:lstStyle>
          <a:p>
            <a:pPr marL="457200" lvl="1" indent="0" eaLnBrk="1" hangingPunct="1">
              <a:buNone/>
            </a:pPr>
            <a:endParaRPr lang="zh-CN" altLang="en-US" sz="1200" b="0" dirty="0">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8AFC0798-4435-BB1B-6899-151EA831FE89}"/>
              </a:ext>
            </a:extLst>
          </p:cNvPr>
          <p:cNvSpPr/>
          <p:nvPr/>
        </p:nvSpPr>
        <p:spPr>
          <a:xfrm>
            <a:off x="179512" y="195486"/>
            <a:ext cx="3558988" cy="369332"/>
          </a:xfrm>
          <a:prstGeom prst="rect">
            <a:avLst/>
          </a:prstGeom>
        </p:spPr>
        <p:txBody>
          <a:bodyPr wrap="square">
            <a:spAutoFit/>
          </a:bodyPr>
          <a:lstStyle/>
          <a:p>
            <a:pPr eaLnBrk="1" hangingPunct="1"/>
            <a:r>
              <a:rPr lang="zh-CN" altLang="en-US" sz="1800" b="1" kern="0" dirty="0">
                <a:solidFill>
                  <a:schemeClr val="accent2"/>
                </a:solidFill>
                <a:latin typeface="微软雅黑" panose="020B0503020204020204" pitchFamily="34" charset="-122"/>
                <a:ea typeface="微软雅黑" panose="020B0503020204020204" pitchFamily="34" charset="-122"/>
              </a:rPr>
              <a:t>面向对象为程序设计</a:t>
            </a:r>
          </a:p>
        </p:txBody>
      </p:sp>
      <p:sp>
        <p:nvSpPr>
          <p:cNvPr id="4" name="椭圆 3">
            <a:extLst>
              <a:ext uri="{FF2B5EF4-FFF2-40B4-BE49-F238E27FC236}">
                <a16:creationId xmlns:a16="http://schemas.microsoft.com/office/drawing/2014/main" id="{0B004B5F-7071-F32D-4F09-854F97E8D1F5}"/>
              </a:ext>
            </a:extLst>
          </p:cNvPr>
          <p:cNvSpPr/>
          <p:nvPr/>
        </p:nvSpPr>
        <p:spPr bwMode="auto">
          <a:xfrm>
            <a:off x="127285" y="1762575"/>
            <a:ext cx="4077725" cy="1948408"/>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7" name="矩形 6">
            <a:extLst>
              <a:ext uri="{FF2B5EF4-FFF2-40B4-BE49-F238E27FC236}">
                <a16:creationId xmlns:a16="http://schemas.microsoft.com/office/drawing/2014/main" id="{7862DC70-74D3-BD6F-1317-644B6F9B7B19}"/>
              </a:ext>
            </a:extLst>
          </p:cNvPr>
          <p:cNvSpPr/>
          <p:nvPr/>
        </p:nvSpPr>
        <p:spPr bwMode="auto">
          <a:xfrm>
            <a:off x="1252682" y="2198815"/>
            <a:ext cx="339334" cy="144016"/>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8" name="矩形 7">
            <a:extLst>
              <a:ext uri="{FF2B5EF4-FFF2-40B4-BE49-F238E27FC236}">
                <a16:creationId xmlns:a16="http://schemas.microsoft.com/office/drawing/2014/main" id="{F8E4E672-423C-6B6E-6AF7-EF38273404B9}"/>
              </a:ext>
            </a:extLst>
          </p:cNvPr>
          <p:cNvSpPr/>
          <p:nvPr/>
        </p:nvSpPr>
        <p:spPr bwMode="auto">
          <a:xfrm>
            <a:off x="1180674" y="2558855"/>
            <a:ext cx="339334" cy="144016"/>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9" name="矩形 8">
            <a:extLst>
              <a:ext uri="{FF2B5EF4-FFF2-40B4-BE49-F238E27FC236}">
                <a16:creationId xmlns:a16="http://schemas.microsoft.com/office/drawing/2014/main" id="{D10C69EF-B275-6630-890D-8661D217B1CF}"/>
              </a:ext>
            </a:extLst>
          </p:cNvPr>
          <p:cNvSpPr/>
          <p:nvPr/>
        </p:nvSpPr>
        <p:spPr bwMode="auto">
          <a:xfrm>
            <a:off x="1769349" y="2351215"/>
            <a:ext cx="339334" cy="279648"/>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10" name="矩形 9">
            <a:extLst>
              <a:ext uri="{FF2B5EF4-FFF2-40B4-BE49-F238E27FC236}">
                <a16:creationId xmlns:a16="http://schemas.microsoft.com/office/drawing/2014/main" id="{1E923A4E-3435-C842-554E-B66875CBB290}"/>
              </a:ext>
            </a:extLst>
          </p:cNvPr>
          <p:cNvSpPr/>
          <p:nvPr/>
        </p:nvSpPr>
        <p:spPr bwMode="auto">
          <a:xfrm>
            <a:off x="1454968" y="2846887"/>
            <a:ext cx="339334" cy="279648"/>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11" name="矩形 10">
            <a:extLst>
              <a:ext uri="{FF2B5EF4-FFF2-40B4-BE49-F238E27FC236}">
                <a16:creationId xmlns:a16="http://schemas.microsoft.com/office/drawing/2014/main" id="{F37F3017-4190-5AF9-BFA5-41BE0DB49BD5}"/>
              </a:ext>
            </a:extLst>
          </p:cNvPr>
          <p:cNvSpPr/>
          <p:nvPr/>
        </p:nvSpPr>
        <p:spPr bwMode="auto">
          <a:xfrm>
            <a:off x="2330445" y="2914703"/>
            <a:ext cx="339334" cy="144016"/>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12" name="矩形 11">
            <a:extLst>
              <a:ext uri="{FF2B5EF4-FFF2-40B4-BE49-F238E27FC236}">
                <a16:creationId xmlns:a16="http://schemas.microsoft.com/office/drawing/2014/main" id="{D6CE89EF-6A34-37B1-4AEA-DF1BD7517924}"/>
              </a:ext>
            </a:extLst>
          </p:cNvPr>
          <p:cNvSpPr/>
          <p:nvPr/>
        </p:nvSpPr>
        <p:spPr bwMode="auto">
          <a:xfrm>
            <a:off x="2470232" y="2287591"/>
            <a:ext cx="339334" cy="144016"/>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cxnSp>
        <p:nvCxnSpPr>
          <p:cNvPr id="14" name="直线连接符 13">
            <a:extLst>
              <a:ext uri="{FF2B5EF4-FFF2-40B4-BE49-F238E27FC236}">
                <a16:creationId xmlns:a16="http://schemas.microsoft.com/office/drawing/2014/main" id="{B67F74A5-EC4E-DC03-6727-4396C7DB6039}"/>
              </a:ext>
            </a:extLst>
          </p:cNvPr>
          <p:cNvCxnSpPr>
            <a:stCxn id="7" idx="2"/>
            <a:endCxn id="8" idx="0"/>
          </p:cNvCxnSpPr>
          <p:nvPr/>
        </p:nvCxnSpPr>
        <p:spPr bwMode="auto">
          <a:xfrm flipH="1">
            <a:off x="1350341" y="2342831"/>
            <a:ext cx="72008" cy="216024"/>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 name="直线连接符 14">
            <a:extLst>
              <a:ext uri="{FF2B5EF4-FFF2-40B4-BE49-F238E27FC236}">
                <a16:creationId xmlns:a16="http://schemas.microsoft.com/office/drawing/2014/main" id="{B1AF4B5D-7C85-E3B5-B320-057C53FFA920}"/>
              </a:ext>
            </a:extLst>
          </p:cNvPr>
          <p:cNvCxnSpPr>
            <a:cxnSpLocks/>
            <a:endCxn id="10" idx="0"/>
          </p:cNvCxnSpPr>
          <p:nvPr/>
        </p:nvCxnSpPr>
        <p:spPr bwMode="auto">
          <a:xfrm flipH="1">
            <a:off x="1624635" y="2495231"/>
            <a:ext cx="144714" cy="351656"/>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 name="直线连接符 17">
            <a:extLst>
              <a:ext uri="{FF2B5EF4-FFF2-40B4-BE49-F238E27FC236}">
                <a16:creationId xmlns:a16="http://schemas.microsoft.com/office/drawing/2014/main" id="{9A152BDF-CD24-DF42-6977-AE3C773E1BE6}"/>
              </a:ext>
            </a:extLst>
          </p:cNvPr>
          <p:cNvCxnSpPr>
            <a:cxnSpLocks/>
            <a:endCxn id="10" idx="0"/>
          </p:cNvCxnSpPr>
          <p:nvPr/>
        </p:nvCxnSpPr>
        <p:spPr bwMode="auto">
          <a:xfrm>
            <a:off x="1430035" y="2359599"/>
            <a:ext cx="194600" cy="487288"/>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1" name="直线连接符 20">
            <a:extLst>
              <a:ext uri="{FF2B5EF4-FFF2-40B4-BE49-F238E27FC236}">
                <a16:creationId xmlns:a16="http://schemas.microsoft.com/office/drawing/2014/main" id="{1AD68D44-A7E5-3E66-747E-83E3DF0340F1}"/>
              </a:ext>
            </a:extLst>
          </p:cNvPr>
          <p:cNvCxnSpPr>
            <a:cxnSpLocks/>
            <a:endCxn id="11" idx="0"/>
          </p:cNvCxnSpPr>
          <p:nvPr/>
        </p:nvCxnSpPr>
        <p:spPr bwMode="auto">
          <a:xfrm>
            <a:off x="1900754" y="2630863"/>
            <a:ext cx="599358" cy="283840"/>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直线连接符 23">
            <a:extLst>
              <a:ext uri="{FF2B5EF4-FFF2-40B4-BE49-F238E27FC236}">
                <a16:creationId xmlns:a16="http://schemas.microsoft.com/office/drawing/2014/main" id="{DCD3E463-C9AD-3CCF-548A-F6C9879B2728}"/>
              </a:ext>
            </a:extLst>
          </p:cNvPr>
          <p:cNvCxnSpPr>
            <a:cxnSpLocks/>
            <a:endCxn id="12" idx="1"/>
          </p:cNvCxnSpPr>
          <p:nvPr/>
        </p:nvCxnSpPr>
        <p:spPr bwMode="auto">
          <a:xfrm flipV="1">
            <a:off x="2108683" y="2359599"/>
            <a:ext cx="361549" cy="135632"/>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直线连接符 28">
            <a:extLst>
              <a:ext uri="{FF2B5EF4-FFF2-40B4-BE49-F238E27FC236}">
                <a16:creationId xmlns:a16="http://schemas.microsoft.com/office/drawing/2014/main" id="{7D15C68C-65BF-601F-D7F3-046EA96821CB}"/>
              </a:ext>
            </a:extLst>
          </p:cNvPr>
          <p:cNvCxnSpPr>
            <a:cxnSpLocks/>
            <a:endCxn id="12" idx="0"/>
          </p:cNvCxnSpPr>
          <p:nvPr/>
        </p:nvCxnSpPr>
        <p:spPr bwMode="auto">
          <a:xfrm>
            <a:off x="1592016" y="2262355"/>
            <a:ext cx="1047883" cy="25236"/>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直线连接符 33">
            <a:extLst>
              <a:ext uri="{FF2B5EF4-FFF2-40B4-BE49-F238E27FC236}">
                <a16:creationId xmlns:a16="http://schemas.microsoft.com/office/drawing/2014/main" id="{44F6F37C-CC80-34FF-29F3-5117714A77A1}"/>
              </a:ext>
            </a:extLst>
          </p:cNvPr>
          <p:cNvCxnSpPr>
            <a:cxnSpLocks/>
            <a:stCxn id="12" idx="2"/>
          </p:cNvCxnSpPr>
          <p:nvPr/>
        </p:nvCxnSpPr>
        <p:spPr bwMode="auto">
          <a:xfrm flipH="1">
            <a:off x="2530658" y="2431607"/>
            <a:ext cx="109241" cy="483096"/>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37" name="矩形 36">
            <a:extLst>
              <a:ext uri="{FF2B5EF4-FFF2-40B4-BE49-F238E27FC236}">
                <a16:creationId xmlns:a16="http://schemas.microsoft.com/office/drawing/2014/main" id="{DCB1636A-0C8F-989C-AB88-94D69D66921A}"/>
              </a:ext>
            </a:extLst>
          </p:cNvPr>
          <p:cNvSpPr/>
          <p:nvPr/>
        </p:nvSpPr>
        <p:spPr bwMode="auto">
          <a:xfrm>
            <a:off x="1936393" y="3200887"/>
            <a:ext cx="339334" cy="279648"/>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38" name="矩形 37">
            <a:extLst>
              <a:ext uri="{FF2B5EF4-FFF2-40B4-BE49-F238E27FC236}">
                <a16:creationId xmlns:a16="http://schemas.microsoft.com/office/drawing/2014/main" id="{F461D8AC-C7D1-8B1C-7DC0-5E0984EFB977}"/>
              </a:ext>
            </a:extLst>
          </p:cNvPr>
          <p:cNvSpPr/>
          <p:nvPr/>
        </p:nvSpPr>
        <p:spPr bwMode="auto">
          <a:xfrm>
            <a:off x="2963423" y="2846887"/>
            <a:ext cx="339334" cy="279648"/>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cxnSp>
        <p:nvCxnSpPr>
          <p:cNvPr id="40" name="直线连接符 39">
            <a:extLst>
              <a:ext uri="{FF2B5EF4-FFF2-40B4-BE49-F238E27FC236}">
                <a16:creationId xmlns:a16="http://schemas.microsoft.com/office/drawing/2014/main" id="{07EB63BD-91C9-34D1-6458-BBF995F2E69D}"/>
              </a:ext>
            </a:extLst>
          </p:cNvPr>
          <p:cNvCxnSpPr>
            <a:cxnSpLocks/>
            <a:endCxn id="37" idx="0"/>
          </p:cNvCxnSpPr>
          <p:nvPr/>
        </p:nvCxnSpPr>
        <p:spPr bwMode="auto">
          <a:xfrm flipH="1">
            <a:off x="2106060" y="3067103"/>
            <a:ext cx="394052" cy="133784"/>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直线连接符 42">
            <a:extLst>
              <a:ext uri="{FF2B5EF4-FFF2-40B4-BE49-F238E27FC236}">
                <a16:creationId xmlns:a16="http://schemas.microsoft.com/office/drawing/2014/main" id="{47DF0BC0-7166-8734-F820-198A29D7FF7B}"/>
              </a:ext>
            </a:extLst>
          </p:cNvPr>
          <p:cNvCxnSpPr>
            <a:cxnSpLocks/>
          </p:cNvCxnSpPr>
          <p:nvPr/>
        </p:nvCxnSpPr>
        <p:spPr bwMode="auto">
          <a:xfrm>
            <a:off x="2693624" y="2992999"/>
            <a:ext cx="269799" cy="0"/>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45" name="文本框 44">
            <a:extLst>
              <a:ext uri="{FF2B5EF4-FFF2-40B4-BE49-F238E27FC236}">
                <a16:creationId xmlns:a16="http://schemas.microsoft.com/office/drawing/2014/main" id="{D5BAF970-290D-9357-9403-3D87EB4F6B2A}"/>
              </a:ext>
            </a:extLst>
          </p:cNvPr>
          <p:cNvSpPr txBox="1"/>
          <p:nvPr/>
        </p:nvSpPr>
        <p:spPr>
          <a:xfrm>
            <a:off x="997397" y="1202351"/>
            <a:ext cx="2337499" cy="461665"/>
          </a:xfrm>
          <a:prstGeom prst="rect">
            <a:avLst/>
          </a:prstGeom>
          <a:noFill/>
        </p:spPr>
        <p:txBody>
          <a:bodyPr wrap="none" rtlCol="0">
            <a:spAutoFit/>
          </a:bodyPr>
          <a:lstStyle/>
          <a:p>
            <a:r>
              <a:rPr kumimoji="1" lang="zh-CN" altLang="en-US" dirty="0"/>
              <a:t>识别对象（类）</a:t>
            </a:r>
          </a:p>
        </p:txBody>
      </p:sp>
      <p:pic>
        <p:nvPicPr>
          <p:cNvPr id="47" name="图片 46">
            <a:extLst>
              <a:ext uri="{FF2B5EF4-FFF2-40B4-BE49-F238E27FC236}">
                <a16:creationId xmlns:a16="http://schemas.microsoft.com/office/drawing/2014/main" id="{73A1D927-B033-699A-3F19-E5924EF3F1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9001" y="1980128"/>
            <a:ext cx="3951556" cy="1513302"/>
          </a:xfrm>
          <a:prstGeom prst="rect">
            <a:avLst/>
          </a:prstGeom>
        </p:spPr>
      </p:pic>
      <p:sp>
        <p:nvSpPr>
          <p:cNvPr id="48" name="文本框 47">
            <a:extLst>
              <a:ext uri="{FF2B5EF4-FFF2-40B4-BE49-F238E27FC236}">
                <a16:creationId xmlns:a16="http://schemas.microsoft.com/office/drawing/2014/main" id="{08497E31-A2A8-E231-02DF-73ECA6501D72}"/>
              </a:ext>
            </a:extLst>
          </p:cNvPr>
          <p:cNvSpPr txBox="1"/>
          <p:nvPr/>
        </p:nvSpPr>
        <p:spPr>
          <a:xfrm>
            <a:off x="6156176" y="1215246"/>
            <a:ext cx="1415772" cy="461665"/>
          </a:xfrm>
          <a:prstGeom prst="rect">
            <a:avLst/>
          </a:prstGeom>
          <a:noFill/>
        </p:spPr>
        <p:txBody>
          <a:bodyPr wrap="none" rtlCol="0">
            <a:spAutoFit/>
          </a:bodyPr>
          <a:lstStyle/>
          <a:p>
            <a:r>
              <a:rPr kumimoji="1" lang="zh-CN" altLang="en-US" dirty="0"/>
              <a:t>建立模式</a:t>
            </a:r>
          </a:p>
        </p:txBody>
      </p:sp>
      <p:sp>
        <p:nvSpPr>
          <p:cNvPr id="49" name="右箭头 48">
            <a:extLst>
              <a:ext uri="{FF2B5EF4-FFF2-40B4-BE49-F238E27FC236}">
                <a16:creationId xmlns:a16="http://schemas.microsoft.com/office/drawing/2014/main" id="{4FE81088-CBA8-8228-24FC-5FCC2CE6E8E9}"/>
              </a:ext>
            </a:extLst>
          </p:cNvPr>
          <p:cNvSpPr/>
          <p:nvPr/>
        </p:nvSpPr>
        <p:spPr bwMode="auto">
          <a:xfrm>
            <a:off x="4283968" y="2558855"/>
            <a:ext cx="576064" cy="355848"/>
          </a:xfrm>
          <a:prstGeom prst="rightArrow">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50" name="文本框 49">
            <a:extLst>
              <a:ext uri="{FF2B5EF4-FFF2-40B4-BE49-F238E27FC236}">
                <a16:creationId xmlns:a16="http://schemas.microsoft.com/office/drawing/2014/main" id="{A00FA352-7444-480D-A973-4A67D5F968F7}"/>
              </a:ext>
            </a:extLst>
          </p:cNvPr>
          <p:cNvSpPr txBox="1"/>
          <p:nvPr/>
        </p:nvSpPr>
        <p:spPr>
          <a:xfrm>
            <a:off x="3133090" y="4192641"/>
            <a:ext cx="2646878" cy="461665"/>
          </a:xfrm>
          <a:prstGeom prst="rect">
            <a:avLst/>
          </a:prstGeom>
          <a:noFill/>
        </p:spPr>
        <p:txBody>
          <a:bodyPr wrap="none" rtlCol="0">
            <a:spAutoFit/>
          </a:bodyPr>
          <a:lstStyle/>
          <a:p>
            <a:r>
              <a:rPr kumimoji="1" lang="zh-CN" altLang="en-US" dirty="0"/>
              <a:t>分析、抽象、经验</a:t>
            </a:r>
          </a:p>
        </p:txBody>
      </p:sp>
    </p:spTree>
    <p:extLst>
      <p:ext uri="{BB962C8B-B14F-4D97-AF65-F5344CB8AC3E}">
        <p14:creationId xmlns:p14="http://schemas.microsoft.com/office/powerpoint/2010/main" val="3588127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iterate type="wd">
                                    <p:tmAbs val="300"/>
                                  </p:iterate>
                                  <p:childTnLst>
                                    <p:set>
                                      <p:cBhvr>
                                        <p:cTn id="6" dur="1" fill="hold">
                                          <p:stCondLst>
                                            <p:cond delay="299"/>
                                          </p:stCondLst>
                                        </p:cTn>
                                        <p:tgtEl>
                                          <p:spTgt spid="3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uild="p"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 name="Rectangle 3"/>
          <p:cNvSpPr txBox="1">
            <a:spLocks noChangeArrowheads="1"/>
          </p:cNvSpPr>
          <p:nvPr/>
        </p:nvSpPr>
        <p:spPr>
          <a:xfrm>
            <a:off x="6304708" y="2767028"/>
            <a:ext cx="2624096" cy="1206454"/>
          </a:xfrm>
          <a:prstGeom prst="rect">
            <a:avLst/>
          </a:prstGeom>
        </p:spPr>
        <p:txBody>
          <a:bodyPr/>
          <a:lstStyle>
            <a:lvl1pPr marL="342900" indent="-342900" algn="l" rtl="0" eaLnBrk="0" fontAlgn="base" hangingPunct="0">
              <a:spcBef>
                <a:spcPct val="20000"/>
              </a:spcBef>
              <a:spcAft>
                <a:spcPct val="0"/>
              </a:spcAft>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b="1">
                <a:solidFill>
                  <a:schemeClr val="tx1"/>
                </a:solidFill>
                <a:latin typeface="+mn-lt"/>
                <a:ea typeface="+mn-ea"/>
              </a:defRPr>
            </a:lvl2pPr>
            <a:lvl3pPr marL="1143000" indent="-228600" algn="l" rtl="0" eaLnBrk="0" fontAlgn="base" hangingPunct="0">
              <a:spcBef>
                <a:spcPct val="20000"/>
              </a:spcBef>
              <a:spcAft>
                <a:spcPct val="0"/>
              </a:spcAft>
              <a:buChar char="•"/>
              <a:defRPr kumimoji="1" sz="2400" b="1">
                <a:solidFill>
                  <a:schemeClr val="tx1"/>
                </a:solidFill>
                <a:latin typeface="+mn-lt"/>
                <a:ea typeface="+mn-ea"/>
              </a:defRPr>
            </a:lvl3pPr>
            <a:lvl4pPr marL="1600200" indent="-228600" algn="l" rtl="0" eaLnBrk="0" fontAlgn="base" hangingPunct="0">
              <a:spcBef>
                <a:spcPct val="20000"/>
              </a:spcBef>
              <a:spcAft>
                <a:spcPct val="0"/>
              </a:spcAft>
              <a:buChar char="–"/>
              <a:defRPr kumimoji="1" sz="2000" b="1">
                <a:solidFill>
                  <a:schemeClr val="tx1"/>
                </a:solidFill>
                <a:latin typeface="+mn-lt"/>
                <a:ea typeface="+mn-ea"/>
              </a:defRPr>
            </a:lvl4pPr>
            <a:lvl5pPr marL="2057400" indent="-228600" algn="l" rtl="0" eaLnBrk="0" fontAlgn="base" hangingPunct="0">
              <a:spcBef>
                <a:spcPct val="20000"/>
              </a:spcBef>
              <a:spcAft>
                <a:spcPct val="0"/>
              </a:spcAft>
              <a:buChar char="»"/>
              <a:defRPr kumimoji="1" sz="2000" b="1">
                <a:solidFill>
                  <a:schemeClr val="tx1"/>
                </a:solidFill>
                <a:latin typeface="+mn-lt"/>
                <a:ea typeface="+mn-ea"/>
              </a:defRPr>
            </a:lvl5pPr>
            <a:lvl6pPr marL="2514600" indent="-228600" algn="l" rtl="0" fontAlgn="base">
              <a:spcBef>
                <a:spcPct val="20000"/>
              </a:spcBef>
              <a:spcAft>
                <a:spcPct val="0"/>
              </a:spcAft>
              <a:buChar char="»"/>
              <a:defRPr kumimoji="1" sz="2000" b="1">
                <a:solidFill>
                  <a:schemeClr val="tx1"/>
                </a:solidFill>
                <a:latin typeface="+mn-lt"/>
                <a:ea typeface="+mn-ea"/>
              </a:defRPr>
            </a:lvl6pPr>
            <a:lvl7pPr marL="2971800" indent="-228600" algn="l" rtl="0" fontAlgn="base">
              <a:spcBef>
                <a:spcPct val="20000"/>
              </a:spcBef>
              <a:spcAft>
                <a:spcPct val="0"/>
              </a:spcAft>
              <a:buChar char="»"/>
              <a:defRPr kumimoji="1" sz="2000" b="1">
                <a:solidFill>
                  <a:schemeClr val="tx1"/>
                </a:solidFill>
                <a:latin typeface="+mn-lt"/>
                <a:ea typeface="+mn-ea"/>
              </a:defRPr>
            </a:lvl7pPr>
            <a:lvl8pPr marL="3429000" indent="-228600" algn="l" rtl="0" fontAlgn="base">
              <a:spcBef>
                <a:spcPct val="20000"/>
              </a:spcBef>
              <a:spcAft>
                <a:spcPct val="0"/>
              </a:spcAft>
              <a:buChar char="»"/>
              <a:defRPr kumimoji="1" sz="2000" b="1">
                <a:solidFill>
                  <a:schemeClr val="tx1"/>
                </a:solidFill>
                <a:latin typeface="+mn-lt"/>
                <a:ea typeface="+mn-ea"/>
              </a:defRPr>
            </a:lvl8pPr>
            <a:lvl9pPr marL="3886200" indent="-228600" algn="l" rtl="0" fontAlgn="base">
              <a:spcBef>
                <a:spcPct val="20000"/>
              </a:spcBef>
              <a:spcAft>
                <a:spcPct val="0"/>
              </a:spcAft>
              <a:buChar char="»"/>
              <a:defRPr kumimoji="1" sz="2000" b="1">
                <a:solidFill>
                  <a:schemeClr val="tx1"/>
                </a:solidFill>
                <a:latin typeface="+mn-lt"/>
                <a:ea typeface="+mn-ea"/>
              </a:defRPr>
            </a:lvl9pPr>
          </a:lstStyle>
          <a:p>
            <a:pPr marL="457200" lvl="1" indent="0" eaLnBrk="1" hangingPunct="1">
              <a:buNone/>
            </a:pPr>
            <a:endParaRPr lang="zh-CN" altLang="en-US" sz="1200" b="0" dirty="0">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8AFC0798-4435-BB1B-6899-151EA831FE89}"/>
              </a:ext>
            </a:extLst>
          </p:cNvPr>
          <p:cNvSpPr/>
          <p:nvPr/>
        </p:nvSpPr>
        <p:spPr>
          <a:xfrm>
            <a:off x="179512" y="195486"/>
            <a:ext cx="3558988" cy="369332"/>
          </a:xfrm>
          <a:prstGeom prst="rect">
            <a:avLst/>
          </a:prstGeom>
        </p:spPr>
        <p:txBody>
          <a:bodyPr wrap="square">
            <a:spAutoFit/>
          </a:bodyPr>
          <a:lstStyle/>
          <a:p>
            <a:pPr eaLnBrk="1" hangingPunct="1"/>
            <a:r>
              <a:rPr lang="zh-CN" altLang="en-US" sz="1800" b="1" kern="0" dirty="0">
                <a:solidFill>
                  <a:schemeClr val="accent2"/>
                </a:solidFill>
                <a:latin typeface="微软雅黑" panose="020B0503020204020204" pitchFamily="34" charset="-122"/>
                <a:ea typeface="微软雅黑" panose="020B0503020204020204" pitchFamily="34" charset="-122"/>
              </a:rPr>
              <a:t>面向对象为程序设计</a:t>
            </a:r>
          </a:p>
        </p:txBody>
      </p:sp>
      <p:pic>
        <p:nvPicPr>
          <p:cNvPr id="52" name="图片 51">
            <a:extLst>
              <a:ext uri="{FF2B5EF4-FFF2-40B4-BE49-F238E27FC236}">
                <a16:creationId xmlns:a16="http://schemas.microsoft.com/office/drawing/2014/main" id="{9E22ACE0-EEFA-052B-A573-856ADEC323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3968" y="1491630"/>
            <a:ext cx="4621226" cy="2726700"/>
          </a:xfrm>
          <a:prstGeom prst="rect">
            <a:avLst/>
          </a:prstGeom>
        </p:spPr>
      </p:pic>
      <p:pic>
        <p:nvPicPr>
          <p:cNvPr id="5" name="图片 4">
            <a:extLst>
              <a:ext uri="{FF2B5EF4-FFF2-40B4-BE49-F238E27FC236}">
                <a16:creationId xmlns:a16="http://schemas.microsoft.com/office/drawing/2014/main" id="{2E9BE861-8555-0F5B-93A5-BCF93E9F42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4486" y="1275606"/>
            <a:ext cx="2623201" cy="3336741"/>
          </a:xfrm>
          <a:prstGeom prst="rect">
            <a:avLst/>
          </a:prstGeom>
        </p:spPr>
      </p:pic>
    </p:spTree>
    <p:extLst>
      <p:ext uri="{BB962C8B-B14F-4D97-AF65-F5344CB8AC3E}">
        <p14:creationId xmlns:p14="http://schemas.microsoft.com/office/powerpoint/2010/main" val="19177355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iterate type="wd">
                                    <p:tmAbs val="300"/>
                                  </p:iterate>
                                  <p:childTnLst>
                                    <p:set>
                                      <p:cBhvr>
                                        <p:cTn id="6" dur="1" fill="hold">
                                          <p:stCondLst>
                                            <p:cond delay="299"/>
                                          </p:stCondLst>
                                        </p:cTn>
                                        <p:tgtEl>
                                          <p:spTgt spid="3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uild="p"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bg>
      <p:bgPr>
        <a:gradFill flip="none" rotWithShape="0">
          <a:gsLst>
            <a:gs pos="0">
              <a:srgbClr val="0099FF"/>
            </a:gs>
            <a:gs pos="100000">
              <a:schemeClr val="bg1"/>
            </a:gs>
          </a:gsLst>
          <a:lin ang="5400000" scaled="1"/>
          <a:tileRect/>
        </a:gradFill>
        <a:effectLst/>
      </p:bgPr>
    </p:bg>
    <p:spTree>
      <p:nvGrpSpPr>
        <p:cNvPr id="1" name=""/>
        <p:cNvGrpSpPr/>
        <p:nvPr/>
      </p:nvGrpSpPr>
      <p:grpSpPr>
        <a:xfrm>
          <a:off x="0" y="0"/>
          <a:ext cx="0" cy="0"/>
          <a:chOff x="0" y="0"/>
          <a:chExt cx="0" cy="0"/>
        </a:xfrm>
      </p:grpSpPr>
      <p:sp>
        <p:nvSpPr>
          <p:cNvPr id="2" name="标题 1"/>
          <p:cNvSpPr txBox="1"/>
          <p:nvPr/>
        </p:nvSpPr>
        <p:spPr>
          <a:xfrm>
            <a:off x="0" y="1995686"/>
            <a:ext cx="9144000" cy="720080"/>
          </a:xfrm>
          <a:prstGeom prst="rect">
            <a:avLst/>
          </a:prstGeom>
        </p:spPr>
        <p:txBody>
          <a:bodyPr/>
          <a:lstStyle>
            <a:lvl1pPr algn="ctr" rtl="0" eaLnBrk="0" fontAlgn="base" hangingPunct="0">
              <a:spcBef>
                <a:spcPct val="0"/>
              </a:spcBef>
              <a:spcAft>
                <a:spcPct val="0"/>
              </a:spcAft>
              <a:defRPr kumimoji="1" sz="4000" b="1">
                <a:solidFill>
                  <a:srgbClr val="CC0000"/>
                </a:solidFill>
                <a:latin typeface="+mj-lt"/>
                <a:ea typeface="+mj-ea"/>
                <a:cs typeface="+mj-cs"/>
              </a:defRPr>
            </a:lvl1pPr>
            <a:lvl2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2pPr>
            <a:lvl3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3pPr>
            <a:lvl4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4pPr>
            <a:lvl5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5pPr>
            <a:lvl6pPr marL="4572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6pPr>
            <a:lvl7pPr marL="9144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7pPr>
            <a:lvl8pPr marL="13716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8pPr>
            <a:lvl9pPr marL="18288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9pPr>
          </a:lstStyle>
          <a:p>
            <a:r>
              <a:rPr lang="zh-CN" altLang="en-US" sz="3200" kern="0" dirty="0">
                <a:solidFill>
                  <a:srgbClr val="2D499E"/>
                </a:solidFill>
                <a:latin typeface="微软雅黑" panose="020B0503020204020204" pitchFamily="34" charset="-122"/>
                <a:ea typeface="微软雅黑" panose="020B0503020204020204" pitchFamily="34" charset="-122"/>
              </a:rPr>
              <a:t>类的概念视图</a:t>
            </a:r>
            <a:r>
              <a:rPr lang="en-US" altLang="zh-CN" sz="3200" kern="0" dirty="0">
                <a:solidFill>
                  <a:srgbClr val="2D499E"/>
                </a:solidFill>
                <a:latin typeface="微软雅黑" panose="020B0503020204020204" pitchFamily="34" charset="-122"/>
                <a:ea typeface="微软雅黑" panose="020B0503020204020204" pitchFamily="34" charset="-122"/>
              </a:rPr>
              <a:t>-UML</a:t>
            </a:r>
            <a:r>
              <a:rPr lang="zh-CN" altLang="en-US" sz="3200" kern="0" dirty="0">
                <a:solidFill>
                  <a:srgbClr val="2D499E"/>
                </a:solidFill>
                <a:latin typeface="微软雅黑" panose="020B0503020204020204" pitchFamily="34" charset="-122"/>
                <a:ea typeface="微软雅黑" panose="020B0503020204020204" pitchFamily="34" charset="-122"/>
              </a:rPr>
              <a:t>类图</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组合 1"/>
          <p:cNvGrpSpPr/>
          <p:nvPr/>
        </p:nvGrpSpPr>
        <p:grpSpPr>
          <a:xfrm>
            <a:off x="0" y="236179"/>
            <a:ext cx="5364088" cy="504000"/>
            <a:chOff x="0" y="0"/>
            <a:chExt cx="5364088" cy="504000"/>
          </a:xfrm>
        </p:grpSpPr>
        <p:sp>
          <p:nvSpPr>
            <p:cNvPr id="3" name="矩形 2"/>
            <p:cNvSpPr/>
            <p:nvPr/>
          </p:nvSpPr>
          <p:spPr>
            <a:xfrm>
              <a:off x="0" y="0"/>
              <a:ext cx="763957" cy="504000"/>
            </a:xfrm>
            <a:prstGeom prst="rect">
              <a:avLst/>
            </a:prstGeom>
            <a:solidFill>
              <a:srgbClr val="036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4" name="矩形 3"/>
            <p:cNvSpPr/>
            <p:nvPr/>
          </p:nvSpPr>
          <p:spPr>
            <a:xfrm>
              <a:off x="993144" y="0"/>
              <a:ext cx="114593" cy="504000"/>
            </a:xfrm>
            <a:prstGeom prst="rect">
              <a:avLst/>
            </a:prstGeom>
            <a:solidFill>
              <a:srgbClr val="036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 name="文本框 4"/>
            <p:cNvSpPr txBox="1"/>
            <p:nvPr/>
          </p:nvSpPr>
          <p:spPr>
            <a:xfrm>
              <a:off x="1336924" y="51945"/>
              <a:ext cx="4027164" cy="400110"/>
            </a:xfrm>
            <a:prstGeom prst="rect">
              <a:avLst/>
            </a:prstGeom>
            <a:noFill/>
          </p:spPr>
          <p:txBody>
            <a:bodyPr wrap="square" rtlCol="0">
              <a:spAutoFit/>
            </a:bodyPr>
            <a:lstStyle/>
            <a:p>
              <a:pPr marL="0" indent="0">
                <a:buNone/>
              </a:pPr>
              <a:r>
                <a:rPr lang="zh-CN" altLang="en-US" sz="2000" b="1" dirty="0">
                  <a:ln w="0"/>
                  <a:latin typeface="微软雅黑" panose="020B0503020204020204" pitchFamily="34" charset="-122"/>
                  <a:ea typeface="微软雅黑" panose="020B0503020204020204" pitchFamily="34" charset="-122"/>
                </a:rPr>
                <a:t>面向对象建模 </a:t>
              </a:r>
              <a:r>
                <a:rPr lang="en-US" altLang="zh-CN" sz="2000" b="1" dirty="0">
                  <a:ln w="0"/>
                  <a:latin typeface="微软雅黑" panose="020B0503020204020204" pitchFamily="34" charset="-122"/>
                  <a:ea typeface="微软雅黑" panose="020B0503020204020204" pitchFamily="34" charset="-122"/>
                </a:rPr>
                <a:t>UML</a:t>
              </a:r>
            </a:p>
          </p:txBody>
        </p:sp>
      </p:grpSp>
      <p:grpSp>
        <p:nvGrpSpPr>
          <p:cNvPr id="11" name="组合 10"/>
          <p:cNvGrpSpPr/>
          <p:nvPr/>
        </p:nvGrpSpPr>
        <p:grpSpPr>
          <a:xfrm>
            <a:off x="1050440" y="807764"/>
            <a:ext cx="7206084" cy="1728191"/>
            <a:chOff x="417513" y="1339850"/>
            <a:chExt cx="3859212" cy="1229496"/>
          </a:xfrm>
        </p:grpSpPr>
        <p:sp>
          <p:nvSpPr>
            <p:cNvPr id="7" name="矩形 6"/>
            <p:cNvSpPr/>
            <p:nvPr/>
          </p:nvSpPr>
          <p:spPr>
            <a:xfrm>
              <a:off x="417513" y="1339850"/>
              <a:ext cx="3859212" cy="288925"/>
            </a:xfrm>
            <a:prstGeom prst="rect">
              <a:avLst/>
            </a:prstGeom>
            <a:gradFill>
              <a:gsLst>
                <a:gs pos="33000">
                  <a:srgbClr val="2676FF">
                    <a:lumMod val="60000"/>
                    <a:lumOff val="40000"/>
                  </a:srgbClr>
                </a:gs>
                <a:gs pos="100000">
                  <a:srgbClr val="2676FF"/>
                </a:gs>
              </a:gsLst>
              <a:lin ang="5400000" scaled="0"/>
            </a:gradFill>
            <a:ln w="3175" cap="flat" cmpd="sng" algn="ctr">
              <a:solidFill>
                <a:srgbClr val="2676FF">
                  <a:lumMod val="60000"/>
                  <a:lumOff val="40000"/>
                  <a:alpha val="0"/>
                </a:srgbClr>
              </a:solidFill>
              <a:prstDash val="solid"/>
            </a:ln>
            <a:effectLst>
              <a:outerShdw blurRad="50800" dist="38100" dir="2700000" algn="tl" rotWithShape="0">
                <a:prstClr val="black">
                  <a:alpha val="40000"/>
                </a:prstClr>
              </a:outerShdw>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defRPr/>
              </a:pPr>
              <a:r>
                <a:rPr kumimoji="0" lang="en-US" altLang="zh-CN" sz="1400" b="1" kern="0" dirty="0">
                  <a:solidFill>
                    <a:sysClr val="window" lastClr="FFFFFF"/>
                  </a:solidFill>
                  <a:latin typeface="微软雅黑" panose="020B0503020204020204" pitchFamily="34" charset="-122"/>
                  <a:ea typeface="微软雅黑" panose="020B0503020204020204" pitchFamily="34" charset="-122"/>
                </a:rPr>
                <a:t>UML</a:t>
              </a: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a:t>
              </a:r>
              <a:r>
                <a:rPr kumimoji="0" lang="en-US" altLang="zh-CN" sz="1400" b="1" kern="0" dirty="0">
                  <a:solidFill>
                    <a:sysClr val="window" lastClr="FFFFFF"/>
                  </a:solidFill>
                  <a:latin typeface="微软雅黑" panose="020B0503020204020204" pitchFamily="34" charset="-122"/>
                  <a:ea typeface="微软雅黑" panose="020B0503020204020204" pitchFamily="34" charset="-122"/>
                </a:rPr>
                <a:t>Unified Modeling Language</a:t>
              </a: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，统一建模语言）</a:t>
              </a:r>
              <a:endParaRPr kumimoji="0" lang="zh-CN" altLang="en-US" sz="14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9" name="矩形 8"/>
            <p:cNvSpPr/>
            <p:nvPr/>
          </p:nvSpPr>
          <p:spPr>
            <a:xfrm>
              <a:off x="417513" y="1595995"/>
              <a:ext cx="3859211" cy="973351"/>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180000" tIns="180000" rIns="180000" anchor="t"/>
            <a:lstStyle/>
            <a:p>
              <a:pPr marR="0" lvl="0" defTabSz="914400" eaLnBrk="1" fontAlgn="auto" latinLnBrk="0" hangingPunct="1">
                <a:lnSpc>
                  <a:spcPct val="150000"/>
                </a:lnSpc>
                <a:spcBef>
                  <a:spcPts val="0"/>
                </a:spcBef>
                <a:spcAft>
                  <a:spcPts val="0"/>
                </a:spcAft>
                <a:buClrTx/>
                <a:buSzTx/>
                <a:defRPr/>
              </a:pP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是一种可以应用于任何软件开发过程的标记法和语义语言，主要是由</a:t>
              </a:r>
              <a:r>
                <a:rPr kumimoji="0" lang="en-US" altLang="zh-CN" sz="1400" kern="0" dirty="0">
                  <a:solidFill>
                    <a:schemeClr val="tx1">
                      <a:lumMod val="85000"/>
                      <a:lumOff val="15000"/>
                    </a:schemeClr>
                  </a:solidFill>
                  <a:latin typeface="微软雅黑" panose="020B0503020204020204" pitchFamily="34" charset="-122"/>
                  <a:ea typeface="微软雅黑" panose="020B0503020204020204" pitchFamily="34" charset="-122"/>
                </a:rPr>
                <a:t>Rational Software</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公司的三位巨匠</a:t>
              </a:r>
              <a:r>
                <a:rPr kumimoji="0" lang="en-US" altLang="zh-CN" sz="1400" kern="0" dirty="0" err="1">
                  <a:solidFill>
                    <a:schemeClr val="tx1">
                      <a:lumMod val="85000"/>
                      <a:lumOff val="15000"/>
                    </a:schemeClr>
                  </a:solidFill>
                  <a:latin typeface="微软雅黑" panose="020B0503020204020204" pitchFamily="34" charset="-122"/>
                  <a:ea typeface="微软雅黑" panose="020B0503020204020204" pitchFamily="34" charset="-122"/>
                </a:rPr>
                <a:t>Booch</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a:t>
              </a:r>
              <a:r>
                <a:rPr kumimoji="0" lang="en-US" altLang="zh-CN" sz="1400" kern="0" dirty="0">
                  <a:solidFill>
                    <a:schemeClr val="tx1">
                      <a:lumMod val="85000"/>
                      <a:lumOff val="15000"/>
                    </a:schemeClr>
                  </a:solidFill>
                  <a:latin typeface="微软雅黑" panose="020B0503020204020204" pitchFamily="34" charset="-122"/>
                  <a:ea typeface="微软雅黑" panose="020B0503020204020204" pitchFamily="34" charset="-122"/>
                </a:rPr>
                <a:t>Rumbaugh</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和</a:t>
              </a:r>
              <a:r>
                <a:rPr kumimoji="0" lang="en-US" altLang="zh-CN" sz="1400" kern="0" dirty="0">
                  <a:solidFill>
                    <a:schemeClr val="tx1">
                      <a:lumMod val="85000"/>
                      <a:lumOff val="15000"/>
                    </a:schemeClr>
                  </a:solidFill>
                  <a:latin typeface="微软雅黑" panose="020B0503020204020204" pitchFamily="34" charset="-122"/>
                  <a:ea typeface="微软雅黑" panose="020B0503020204020204" pitchFamily="34" charset="-122"/>
                </a:rPr>
                <a:t>Jacobson</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于</a:t>
              </a:r>
              <a:r>
                <a:rPr kumimoji="0" lang="en-US" altLang="zh-CN" sz="1400" kern="0" dirty="0">
                  <a:solidFill>
                    <a:schemeClr val="tx1">
                      <a:lumMod val="85000"/>
                      <a:lumOff val="15000"/>
                    </a:schemeClr>
                  </a:solidFill>
                  <a:latin typeface="微软雅黑" panose="020B0503020204020204" pitchFamily="34" charset="-122"/>
                  <a:ea typeface="微软雅黑" panose="020B0503020204020204" pitchFamily="34" charset="-122"/>
                </a:rPr>
                <a:t>1995</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年正式合作创建的。</a:t>
              </a:r>
              <a:r>
                <a:rPr kumimoji="0" lang="en-US" altLang="zh-CN" sz="1400" kern="0" dirty="0">
                  <a:solidFill>
                    <a:schemeClr val="tx1">
                      <a:lumMod val="85000"/>
                      <a:lumOff val="15000"/>
                    </a:schemeClr>
                  </a:solidFill>
                  <a:latin typeface="微软雅黑" panose="020B0503020204020204" pitchFamily="34" charset="-122"/>
                  <a:ea typeface="微软雅黑" panose="020B0503020204020204" pitchFamily="34" charset="-122"/>
                </a:rPr>
                <a:t>UML2 </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使用了</a:t>
              </a:r>
              <a:r>
                <a:rPr kumimoji="0" lang="en-US" altLang="zh-CN" sz="1400" kern="0" dirty="0">
                  <a:solidFill>
                    <a:srgbClr val="00B050"/>
                  </a:solidFill>
                  <a:latin typeface="微软雅黑" panose="020B0503020204020204" pitchFamily="34" charset="-122"/>
                  <a:ea typeface="微软雅黑" panose="020B0503020204020204" pitchFamily="34" charset="-122"/>
                </a:rPr>
                <a:t>13</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种（</a:t>
              </a:r>
              <a:r>
                <a:rPr kumimoji="0" lang="en-US" altLang="zh-CN" sz="1400" kern="0" dirty="0">
                  <a:solidFill>
                    <a:schemeClr val="tx1">
                      <a:lumMod val="85000"/>
                      <a:lumOff val="15000"/>
                    </a:schemeClr>
                  </a:solidFill>
                  <a:latin typeface="微软雅黑" panose="020B0503020204020204" pitchFamily="34" charset="-122"/>
                  <a:ea typeface="微软雅黑" panose="020B0503020204020204" pitchFamily="34" charset="-122"/>
                </a:rPr>
                <a:t> UML1 </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使用了</a:t>
              </a:r>
              <a:r>
                <a:rPr kumimoji="0" lang="en-US" altLang="zh-CN" sz="1400" kern="0" dirty="0">
                  <a:solidFill>
                    <a:schemeClr val="tx1">
                      <a:lumMod val="85000"/>
                      <a:lumOff val="15000"/>
                    </a:schemeClr>
                  </a:solidFill>
                  <a:latin typeface="微软雅黑" panose="020B0503020204020204" pitchFamily="34" charset="-122"/>
                  <a:ea typeface="微软雅黑" panose="020B0503020204020204" pitchFamily="34" charset="-122"/>
                </a:rPr>
                <a:t>9</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种）模型图用来对面向对象的软件系统进行建模。</a:t>
              </a:r>
              <a:endParaRPr kumimoji="0" lang="zh-CN" altLang="en-US" sz="1400" b="0" i="0" u="none" strike="noStrike" kern="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1050439" y="2787774"/>
            <a:ext cx="7206082" cy="1620002"/>
            <a:chOff x="4044249" y="1339849"/>
            <a:chExt cx="4215514" cy="1152526"/>
          </a:xfrm>
        </p:grpSpPr>
        <p:sp>
          <p:nvSpPr>
            <p:cNvPr id="8" name="矩形 7"/>
            <p:cNvSpPr/>
            <p:nvPr/>
          </p:nvSpPr>
          <p:spPr>
            <a:xfrm>
              <a:off x="4045270" y="1339849"/>
              <a:ext cx="4214493" cy="288925"/>
            </a:xfrm>
            <a:prstGeom prst="rect">
              <a:avLst/>
            </a:prstGeom>
            <a:gradFill>
              <a:gsLst>
                <a:gs pos="33000">
                  <a:srgbClr val="2676FF">
                    <a:lumMod val="60000"/>
                    <a:lumOff val="40000"/>
                  </a:srgbClr>
                </a:gs>
                <a:gs pos="100000">
                  <a:srgbClr val="2676FF"/>
                </a:gs>
              </a:gsLst>
              <a:lin ang="5400000" scaled="0"/>
            </a:gradFill>
            <a:ln w="3175" cap="flat" cmpd="sng" algn="ctr">
              <a:solidFill>
                <a:srgbClr val="2676FF">
                  <a:lumMod val="60000"/>
                  <a:lumOff val="40000"/>
                  <a:alpha val="0"/>
                </a:srgbClr>
              </a:solidFill>
              <a:prstDash val="solid"/>
            </a:ln>
            <a:effectLst>
              <a:outerShdw blurRad="50800" dist="38100" dir="2700000" algn="tl" rotWithShape="0">
                <a:prstClr val="black">
                  <a:alpha val="40000"/>
                </a:prstClr>
              </a:outerShdw>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defRPr/>
              </a:pPr>
              <a:r>
                <a:rPr kumimoji="0" lang="en-US" altLang="zh-CN" sz="1400" b="1" kern="0" dirty="0">
                  <a:solidFill>
                    <a:sysClr val="window" lastClr="FFFFFF"/>
                  </a:solidFill>
                  <a:latin typeface="微软雅黑" panose="020B0503020204020204" pitchFamily="34" charset="-122"/>
                  <a:ea typeface="微软雅黑" panose="020B0503020204020204" pitchFamily="34" charset="-122"/>
                </a:rPr>
                <a:t>UML2.0</a:t>
              </a: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中的</a:t>
              </a:r>
              <a:r>
                <a:rPr kumimoji="0" lang="en-US" altLang="zh-CN" sz="1400" b="1" kern="0" dirty="0">
                  <a:solidFill>
                    <a:sysClr val="window" lastClr="FFFFFF"/>
                  </a:solidFill>
                  <a:latin typeface="微软雅黑" panose="020B0503020204020204" pitchFamily="34" charset="-122"/>
                  <a:ea typeface="微软雅黑" panose="020B0503020204020204" pitchFamily="34" charset="-122"/>
                </a:rPr>
                <a:t>13</a:t>
              </a: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种模型图</a:t>
              </a:r>
              <a:endParaRPr kumimoji="0" lang="zh-CN" altLang="en-US" sz="14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10" name="矩形 9"/>
            <p:cNvSpPr/>
            <p:nvPr/>
          </p:nvSpPr>
          <p:spPr>
            <a:xfrm>
              <a:off x="4044249" y="1628775"/>
              <a:ext cx="4215514" cy="863600"/>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180000" tIns="180000" rIns="180000" anchor="t"/>
            <a:lstStyle/>
            <a:p>
              <a:pPr marL="171450" marR="0" lvl="0" indent="-171450" defTabSz="91440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kern="0" dirty="0">
                  <a:solidFill>
                    <a:srgbClr val="0070C0"/>
                  </a:solidFill>
                  <a:latin typeface="微软雅黑" panose="020B0503020204020204" pitchFamily="34" charset="-122"/>
                  <a:ea typeface="微软雅黑" panose="020B0503020204020204" pitchFamily="34" charset="-122"/>
                </a:rPr>
                <a:t>结构图： </a:t>
              </a:r>
              <a:r>
                <a:rPr kumimoji="0" lang="zh-CN" altLang="en-US" sz="1400" kern="0" dirty="0">
                  <a:solidFill>
                    <a:srgbClr val="FF0000"/>
                  </a:solidFill>
                  <a:latin typeface="微软雅黑" panose="020B0503020204020204" pitchFamily="34" charset="-122"/>
                  <a:ea typeface="微软雅黑" panose="020B0503020204020204" pitchFamily="34" charset="-122"/>
                </a:rPr>
                <a:t>类图</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、对象图、构件图、部署图</a:t>
              </a:r>
              <a:r>
                <a:rPr kumimoji="0" lang="zh-CN" altLang="en-US" sz="1400" kern="0" dirty="0">
                  <a:solidFill>
                    <a:srgbClr val="00B050"/>
                  </a:solidFill>
                  <a:latin typeface="微软雅黑" panose="020B0503020204020204" pitchFamily="34" charset="-122"/>
                  <a:ea typeface="微软雅黑" panose="020B0503020204020204" pitchFamily="34" charset="-122"/>
                </a:rPr>
                <a:t>、包图</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a:t>
              </a:r>
              <a:r>
                <a:rPr kumimoji="0" lang="zh-CN" altLang="en-US" sz="1400" kern="0" dirty="0">
                  <a:solidFill>
                    <a:srgbClr val="00B050"/>
                  </a:solidFill>
                  <a:latin typeface="微软雅黑" panose="020B0503020204020204" pitchFamily="34" charset="-122"/>
                  <a:ea typeface="微软雅黑" panose="020B0503020204020204" pitchFamily="34" charset="-122"/>
                </a:rPr>
                <a:t>组合构件图</a:t>
              </a:r>
              <a:endParaRPr kumimoji="0" lang="en-US" altLang="zh-CN" sz="1400" kern="0" dirty="0">
                <a:solidFill>
                  <a:srgbClr val="00B050"/>
                </a:solidFill>
                <a:latin typeface="微软雅黑" panose="020B0503020204020204" pitchFamily="34" charset="-122"/>
                <a:ea typeface="微软雅黑" panose="020B0503020204020204" pitchFamily="34" charset="-122"/>
              </a:endParaRPr>
            </a:p>
            <a:p>
              <a:pPr marL="171450" marR="0" lvl="0" indent="-171450" defTabSz="91440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kern="0" dirty="0">
                  <a:solidFill>
                    <a:srgbClr val="0070C0"/>
                  </a:solidFill>
                  <a:latin typeface="微软雅黑" panose="020B0503020204020204" pitchFamily="34" charset="-122"/>
                  <a:ea typeface="微软雅黑" panose="020B0503020204020204" pitchFamily="34" charset="-122"/>
                </a:rPr>
                <a:t>行为图： </a:t>
              </a:r>
              <a:r>
                <a:rPr kumimoji="0" lang="zh-CN" altLang="en-US" sz="1400" kern="0" dirty="0">
                  <a:solidFill>
                    <a:srgbClr val="FF0000"/>
                  </a:solidFill>
                  <a:latin typeface="微软雅黑" panose="020B0503020204020204" pitchFamily="34" charset="-122"/>
                  <a:ea typeface="微软雅黑" panose="020B0503020204020204" pitchFamily="34" charset="-122"/>
                </a:rPr>
                <a:t>用例图</a:t>
              </a:r>
              <a:r>
                <a:rPr kumimoji="0" lang="zh-CN" altLang="en-US" sz="1400" kern="0" dirty="0">
                  <a:solidFill>
                    <a:schemeClr val="tx1">
                      <a:lumMod val="85000"/>
                      <a:lumOff val="15000"/>
                    </a:schemeClr>
                  </a:solidFill>
                  <a:latin typeface="微软雅黑" panose="020B0503020204020204" pitchFamily="34" charset="-122"/>
                  <a:ea typeface="微软雅黑" panose="020B0503020204020204" pitchFamily="34" charset="-122"/>
                </a:rPr>
                <a:t>、顺序图、活动图、</a:t>
              </a:r>
              <a:r>
                <a:rPr kumimoji="0" lang="zh-CN" altLang="en-US" sz="1400" kern="0" dirty="0">
                  <a:solidFill>
                    <a:srgbClr val="7030A0"/>
                  </a:solidFill>
                  <a:latin typeface="微软雅黑" panose="020B0503020204020204" pitchFamily="34" charset="-122"/>
                  <a:ea typeface="微软雅黑" panose="020B0503020204020204" pitchFamily="34" charset="-122"/>
                </a:rPr>
                <a:t>通信图（</a:t>
              </a:r>
              <a:r>
                <a:rPr kumimoji="0" lang="zh-CN" altLang="en-US" sz="1400" kern="0" dirty="0">
                  <a:latin typeface="微软雅黑" panose="020B0503020204020204" pitchFamily="34" charset="-122"/>
                  <a:ea typeface="微软雅黑" panose="020B0503020204020204" pitchFamily="34" charset="-122"/>
                </a:rPr>
                <a:t>协作图</a:t>
              </a:r>
              <a:r>
                <a:rPr kumimoji="0" lang="zh-CN" altLang="en-US" sz="1400" kern="0" dirty="0">
                  <a:solidFill>
                    <a:srgbClr val="7030A0"/>
                  </a:solidFill>
                  <a:latin typeface="微软雅黑" panose="020B0503020204020204" pitchFamily="34" charset="-122"/>
                  <a:ea typeface="微软雅黑" panose="020B0503020204020204" pitchFamily="34" charset="-122"/>
                </a:rPr>
                <a:t>）、状态机图（</a:t>
              </a:r>
              <a:r>
                <a:rPr kumimoji="0" lang="zh-CN" altLang="en-US" sz="1400" kern="0" dirty="0">
                  <a:latin typeface="微软雅黑" panose="020B0503020204020204" pitchFamily="34" charset="-122"/>
                  <a:ea typeface="微软雅黑" panose="020B0503020204020204" pitchFamily="34" charset="-122"/>
                </a:rPr>
                <a:t>状态图</a:t>
              </a:r>
              <a:r>
                <a:rPr kumimoji="0" lang="zh-CN" altLang="en-US" sz="1400" kern="0" dirty="0">
                  <a:solidFill>
                    <a:srgbClr val="7030A0"/>
                  </a:solidFill>
                  <a:latin typeface="微软雅黑" panose="020B0503020204020204" pitchFamily="34" charset="-122"/>
                  <a:ea typeface="微软雅黑" panose="020B0503020204020204" pitchFamily="34" charset="-122"/>
                </a:rPr>
                <a:t>）、</a:t>
              </a:r>
              <a:r>
                <a:rPr kumimoji="0" lang="zh-CN" altLang="en-US" sz="1400" kern="0" dirty="0">
                  <a:solidFill>
                    <a:srgbClr val="00B050"/>
                  </a:solidFill>
                  <a:latin typeface="微软雅黑" panose="020B0503020204020204" pitchFamily="34" charset="-122"/>
                  <a:ea typeface="微软雅黑" panose="020B0503020204020204" pitchFamily="34" charset="-122"/>
                </a:rPr>
                <a:t>交互概览图、定时图</a:t>
              </a: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gradFill flip="none" rotWithShape="0">
          <a:gsLst>
            <a:gs pos="0">
              <a:srgbClr val="0099FF"/>
            </a:gs>
            <a:gs pos="100000">
              <a:schemeClr val="bg1"/>
            </a:gs>
          </a:gsLst>
          <a:lin ang="5400000" scaled="1"/>
          <a:tileRect/>
        </a:gradFill>
        <a:effectLst/>
      </p:bgPr>
    </p:bg>
    <p:spTree>
      <p:nvGrpSpPr>
        <p:cNvPr id="1" name=""/>
        <p:cNvGrpSpPr/>
        <p:nvPr/>
      </p:nvGrpSpPr>
      <p:grpSpPr>
        <a:xfrm>
          <a:off x="0" y="0"/>
          <a:ext cx="0" cy="0"/>
          <a:chOff x="0" y="0"/>
          <a:chExt cx="0" cy="0"/>
        </a:xfrm>
      </p:grpSpPr>
      <p:sp>
        <p:nvSpPr>
          <p:cNvPr id="2" name="标题 1"/>
          <p:cNvSpPr txBox="1"/>
          <p:nvPr/>
        </p:nvSpPr>
        <p:spPr>
          <a:xfrm>
            <a:off x="-36512" y="1563638"/>
            <a:ext cx="9144000" cy="720080"/>
          </a:xfrm>
          <a:prstGeom prst="rect">
            <a:avLst/>
          </a:prstGeom>
        </p:spPr>
        <p:txBody>
          <a:bodyPr/>
          <a:lstStyle>
            <a:lvl1pPr algn="ctr" rtl="0" eaLnBrk="0" fontAlgn="base" hangingPunct="0">
              <a:spcBef>
                <a:spcPct val="0"/>
              </a:spcBef>
              <a:spcAft>
                <a:spcPct val="0"/>
              </a:spcAft>
              <a:defRPr kumimoji="1" sz="4000" b="1">
                <a:solidFill>
                  <a:srgbClr val="CC0000"/>
                </a:solidFill>
                <a:latin typeface="+mj-lt"/>
                <a:ea typeface="+mj-ea"/>
                <a:cs typeface="+mj-cs"/>
              </a:defRPr>
            </a:lvl1pPr>
            <a:lvl2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2pPr>
            <a:lvl3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3pPr>
            <a:lvl4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4pPr>
            <a:lvl5pPr algn="ctr" rtl="0" eaLnBrk="0" fontAlgn="base" hangingPunct="0">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5pPr>
            <a:lvl6pPr marL="4572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6pPr>
            <a:lvl7pPr marL="9144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7pPr>
            <a:lvl8pPr marL="13716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8pPr>
            <a:lvl9pPr marL="1828800" algn="ctr" rtl="0" fontAlgn="base">
              <a:spcBef>
                <a:spcPct val="0"/>
              </a:spcBef>
              <a:spcAft>
                <a:spcPct val="0"/>
              </a:spcAft>
              <a:defRPr kumimoji="1" sz="4000" b="1">
                <a:solidFill>
                  <a:srgbClr val="CC0000"/>
                </a:solidFill>
                <a:latin typeface="Times New Roman" panose="02020603050405020304" pitchFamily="18" charset="0"/>
                <a:ea typeface="宋体" panose="02010600030101010101" pitchFamily="2" charset="-122"/>
              </a:defRPr>
            </a:lvl9pPr>
          </a:lstStyle>
          <a:p>
            <a:r>
              <a:rPr lang="en-US" altLang="zh-CN" kern="0" dirty="0">
                <a:solidFill>
                  <a:srgbClr val="2D499E"/>
                </a:solidFill>
                <a:latin typeface="微软雅黑" panose="020B0503020204020204" pitchFamily="34" charset="-122"/>
                <a:ea typeface="微软雅黑" panose="020B0503020204020204" pitchFamily="34" charset="-122"/>
              </a:rPr>
              <a:t>1. </a:t>
            </a:r>
            <a:r>
              <a:rPr lang="zh-CN" altLang="en-US" kern="0" dirty="0">
                <a:solidFill>
                  <a:srgbClr val="2D499E"/>
                </a:solidFill>
                <a:latin typeface="微软雅黑" panose="020B0503020204020204" pitchFamily="34" charset="-122"/>
                <a:ea typeface="微软雅黑" panose="020B0503020204020204" pitchFamily="34" charset="-122"/>
              </a:rPr>
              <a:t>面向对象程序设计</a:t>
            </a:r>
          </a:p>
        </p:txBody>
      </p:sp>
      <p:sp>
        <p:nvSpPr>
          <p:cNvPr id="3" name="文本框 2">
            <a:extLst>
              <a:ext uri="{FF2B5EF4-FFF2-40B4-BE49-F238E27FC236}">
                <a16:creationId xmlns:a16="http://schemas.microsoft.com/office/drawing/2014/main" id="{0FB48259-F989-D74A-AF98-11EDE91493A7}"/>
              </a:ext>
            </a:extLst>
          </p:cNvPr>
          <p:cNvSpPr txBox="1"/>
          <p:nvPr/>
        </p:nvSpPr>
        <p:spPr>
          <a:xfrm>
            <a:off x="2699792" y="2543280"/>
            <a:ext cx="4244303" cy="461665"/>
          </a:xfrm>
          <a:prstGeom prst="rect">
            <a:avLst/>
          </a:prstGeom>
          <a:noFill/>
        </p:spPr>
        <p:txBody>
          <a:bodyPr wrap="none" rtlCol="0">
            <a:spAutoFit/>
          </a:bodyPr>
          <a:lstStyle/>
          <a:p>
            <a:r>
              <a:rPr lang="en-US" altLang="zh-CN" b="1" dirty="0">
                <a:solidFill>
                  <a:srgbClr val="002060"/>
                </a:solidFill>
              </a:rPr>
              <a:t>Object Oriented Programming</a:t>
            </a:r>
            <a:endParaRPr kumimoji="1" lang="zh-CN" altLang="en-US" b="1" dirty="0">
              <a:solidFill>
                <a:srgbClr val="002060"/>
              </a:solidFill>
            </a:endParaRPr>
          </a:p>
        </p:txBody>
      </p:sp>
      <p:sp>
        <p:nvSpPr>
          <p:cNvPr id="4" name="Rectangle 3">
            <a:extLst>
              <a:ext uri="{FF2B5EF4-FFF2-40B4-BE49-F238E27FC236}">
                <a16:creationId xmlns:a16="http://schemas.microsoft.com/office/drawing/2014/main" id="{1E6154AA-3322-E342-90F5-D3F638185DC2}"/>
              </a:ext>
            </a:extLst>
          </p:cNvPr>
          <p:cNvSpPr>
            <a:spLocks noChangeArrowheads="1"/>
          </p:cNvSpPr>
          <p:nvPr/>
        </p:nvSpPr>
        <p:spPr bwMode="auto">
          <a:xfrm>
            <a:off x="467544" y="3435846"/>
            <a:ext cx="3977051" cy="12888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76176" rIns="0" bIns="-19044"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333333"/>
                </a:solidFill>
                <a:effectLst/>
                <a:latin typeface="Arial" panose="020B0604020202020204" pitchFamily="34" charset="0"/>
                <a:ea typeface="Arial" panose="020B0604020202020204" pitchFamily="34" charset="0"/>
              </a:rPr>
              <a:t>object  </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333333"/>
                </a:solidFill>
                <a:effectLst/>
                <a:latin typeface="Arial" panose="020B0604020202020204" pitchFamily="34" charset="0"/>
                <a:ea typeface="Arial" panose="020B0604020202020204" pitchFamily="34" charset="0"/>
              </a:rPr>
              <a:t> </a:t>
            </a:r>
            <a:r>
              <a:rPr kumimoji="0" lang="zh-CN" altLang="zh-CN" sz="900" b="0" i="0" u="none" strike="noStrike" cap="none" normalizeH="0" baseline="0" dirty="0">
                <a:ln>
                  <a:noFill/>
                </a:ln>
                <a:solidFill>
                  <a:srgbClr val="666666"/>
                </a:solidFill>
                <a:effectLst/>
                <a:latin typeface="Arial" panose="020B0604020202020204" pitchFamily="34" charset="0"/>
                <a:ea typeface="lucida sans unicode" panose="020B0602030504020204" pitchFamily="34" charset="0"/>
              </a:rPr>
              <a:t>英  [ˈɒbdʒɪkt]</a:t>
            </a:r>
            <a:r>
              <a:rPr kumimoji="0" lang="zh-CN" altLang="zh-CN" sz="1800" b="1" i="0" u="none" strike="noStrike" cap="none" normalizeH="0" baseline="0" dirty="0">
                <a:ln>
                  <a:noFill/>
                </a:ln>
                <a:solidFill>
                  <a:srgbClr val="333333"/>
                </a:solidFill>
                <a:effectLst/>
                <a:latin typeface="Arial" panose="020B0604020202020204" pitchFamily="34" charset="0"/>
                <a:ea typeface="Arial" panose="020B0604020202020204" pitchFamily="34" charset="0"/>
              </a:rPr>
              <a:t>  </a:t>
            </a:r>
            <a:r>
              <a:rPr kumimoji="0" lang="zh-CN" altLang="zh-CN" sz="900" b="0" i="0" u="none" strike="noStrike" cap="none" normalizeH="0" baseline="0" dirty="0">
                <a:ln>
                  <a:noFill/>
                </a:ln>
                <a:solidFill>
                  <a:srgbClr val="666666"/>
                </a:solidFill>
                <a:effectLst/>
                <a:latin typeface="Arial" panose="020B0604020202020204" pitchFamily="34" charset="0"/>
                <a:ea typeface="lucida sans unicode" panose="020B0602030504020204" pitchFamily="34" charset="0"/>
              </a:rPr>
              <a:t>美  [ˈɑːbdʒɪkt]</a:t>
            </a:r>
            <a:endParaRPr kumimoji="0" lang="en-US" altLang="zh-CN" sz="900" b="0" i="0" u="none" strike="noStrike" cap="none" normalizeH="0" baseline="0" dirty="0">
              <a:ln>
                <a:noFill/>
              </a:ln>
              <a:solidFill>
                <a:srgbClr val="666666"/>
              </a:solidFill>
              <a:effectLst/>
              <a:latin typeface="Arial" panose="020B0604020202020204" pitchFamily="34" charset="0"/>
              <a:ea typeface="lucida sans unicode" panose="020B0602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1" i="0" u="none" strike="noStrike" cap="none" normalizeH="0" baseline="0" dirty="0">
              <a:ln>
                <a:noFill/>
              </a:ln>
              <a:solidFill>
                <a:srgbClr val="333333"/>
              </a:solidFill>
              <a:effectLst/>
              <a:latin typeface="Arial" panose="020B0604020202020204" pitchFamily="34" charset="0"/>
              <a:ea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900" b="0" i="0" u="none" strike="noStrike" cap="none" normalizeH="0" baseline="0" dirty="0">
                <a:ln>
                  <a:noFill/>
                </a:ln>
                <a:solidFill>
                  <a:srgbClr val="313131"/>
                </a:solidFill>
                <a:effectLst/>
                <a:latin typeface="Arial" panose="020B0604020202020204" pitchFamily="34" charset="0"/>
                <a:ea typeface="MacDictSTHeiti"/>
              </a:rPr>
              <a:t>n. 物体，实物；目的，目标；宾语；（引发某种情感或行为的）对象；客体；</a:t>
            </a:r>
            <a:endParaRPr kumimoji="0" lang="en-US" altLang="zh-CN" sz="900" b="0" i="0" u="none" strike="noStrike" cap="none" normalizeH="0" baseline="0" dirty="0">
              <a:ln>
                <a:noFill/>
              </a:ln>
              <a:solidFill>
                <a:srgbClr val="313131"/>
              </a:solidFill>
              <a:effectLst/>
              <a:latin typeface="Arial" panose="020B0604020202020204" pitchFamily="34" charset="0"/>
              <a:ea typeface="MacDictSTHeiti"/>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zh-CN" altLang="zh-CN" sz="900" b="0" i="0" u="none" strike="noStrike" cap="none" normalizeH="0" baseline="0" dirty="0">
              <a:ln>
                <a:noFill/>
              </a:ln>
              <a:solidFill>
                <a:srgbClr val="333333"/>
              </a:solidFill>
              <a:effectLst/>
              <a:latin typeface="Arial" panose="020B0604020202020204" pitchFamily="34" charset="0"/>
              <a:ea typeface="MacDictSTHeiti"/>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5" name="矩形 4">
            <a:extLst>
              <a:ext uri="{FF2B5EF4-FFF2-40B4-BE49-F238E27FC236}">
                <a16:creationId xmlns:a16="http://schemas.microsoft.com/office/drawing/2014/main" id="{B1D0FF13-2533-6E4F-84A2-7513156AC7C7}"/>
              </a:ext>
            </a:extLst>
          </p:cNvPr>
          <p:cNvSpPr/>
          <p:nvPr/>
        </p:nvSpPr>
        <p:spPr>
          <a:xfrm>
            <a:off x="4658095" y="3272354"/>
            <a:ext cx="4572000" cy="1615827"/>
          </a:xfrm>
          <a:prstGeom prst="rect">
            <a:avLst/>
          </a:prstGeom>
        </p:spPr>
        <p:txBody>
          <a:bodyPr>
            <a:spAutoFit/>
          </a:bodyPr>
          <a:lstStyle/>
          <a:p>
            <a:r>
              <a:rPr lang="en-US" altLang="zh-CN" sz="1800" b="1" dirty="0">
                <a:solidFill>
                  <a:srgbClr val="333333"/>
                </a:solidFill>
                <a:latin typeface="Helvetica" pitchFamily="2" charset="0"/>
                <a:ea typeface="SimHei" panose="02010609060101010101" pitchFamily="49" charset="-122"/>
              </a:rPr>
              <a:t>oriented</a:t>
            </a:r>
            <a:r>
              <a:rPr lang="en-US" altLang="zh-CN" sz="1800" b="1" dirty="0">
                <a:solidFill>
                  <a:srgbClr val="333333"/>
                </a:solidFill>
                <a:latin typeface="SimHei" panose="02010609060101010101" pitchFamily="49" charset="-122"/>
                <a:ea typeface="SimHei" panose="02010609060101010101" pitchFamily="49" charset="-122"/>
              </a:rPr>
              <a:t>  </a:t>
            </a:r>
          </a:p>
          <a:p>
            <a:r>
              <a:rPr lang="en-US" altLang="zh-CN" sz="1200" b="1" dirty="0">
                <a:solidFill>
                  <a:srgbClr val="333333"/>
                </a:solidFill>
                <a:latin typeface="SimHei" panose="02010609060101010101" pitchFamily="49" charset="-122"/>
                <a:ea typeface="SimHei" panose="02010609060101010101" pitchFamily="49" charset="-122"/>
              </a:rPr>
              <a:t> </a:t>
            </a:r>
            <a:r>
              <a:rPr lang="zh-CN" altLang="en-US" sz="1200" dirty="0">
                <a:solidFill>
                  <a:srgbClr val="666666"/>
                </a:solidFill>
                <a:latin typeface="SimHei" panose="02010609060101010101" pitchFamily="49" charset="-122"/>
                <a:ea typeface="SimHei" panose="02010609060101010101" pitchFamily="49" charset="-122"/>
              </a:rPr>
              <a:t>英  </a:t>
            </a:r>
            <a:r>
              <a:rPr lang="en-US" altLang="zh-CN" sz="1200" dirty="0">
                <a:solidFill>
                  <a:srgbClr val="666666"/>
                </a:solidFill>
                <a:latin typeface="SimHei" panose="02010609060101010101" pitchFamily="49" charset="-122"/>
                <a:ea typeface="SimHei" panose="02010609060101010101" pitchFamily="49" charset="-122"/>
              </a:rPr>
              <a:t>[ˈ</a:t>
            </a:r>
            <a:r>
              <a:rPr lang="en-US" altLang="zh-CN" sz="1200" dirty="0" err="1">
                <a:solidFill>
                  <a:srgbClr val="666666"/>
                </a:solidFill>
                <a:latin typeface="SimHei" panose="02010609060101010101" pitchFamily="49" charset="-122"/>
                <a:ea typeface="SimHei" panose="02010609060101010101" pitchFamily="49" charset="-122"/>
              </a:rPr>
              <a:t>ɔːrientɪd</a:t>
            </a:r>
            <a:r>
              <a:rPr lang="en-US" altLang="zh-CN" sz="1200" dirty="0">
                <a:solidFill>
                  <a:srgbClr val="666666"/>
                </a:solidFill>
                <a:latin typeface="SimHei" panose="02010609060101010101" pitchFamily="49" charset="-122"/>
                <a:ea typeface="SimHei" panose="02010609060101010101" pitchFamily="49" charset="-122"/>
              </a:rPr>
              <a:t>]</a:t>
            </a:r>
            <a:r>
              <a:rPr lang="en-US" altLang="zh-CN" sz="1200" b="1" dirty="0">
                <a:solidFill>
                  <a:srgbClr val="333333"/>
                </a:solidFill>
                <a:latin typeface="SimHei" panose="02010609060101010101" pitchFamily="49" charset="-122"/>
                <a:ea typeface="SimHei" panose="02010609060101010101" pitchFamily="49" charset="-122"/>
              </a:rPr>
              <a:t>  </a:t>
            </a:r>
            <a:r>
              <a:rPr lang="zh-CN" altLang="en-US" sz="1200" dirty="0">
                <a:solidFill>
                  <a:srgbClr val="666666"/>
                </a:solidFill>
                <a:latin typeface="SimHei" panose="02010609060101010101" pitchFamily="49" charset="-122"/>
                <a:ea typeface="SimHei" panose="02010609060101010101" pitchFamily="49" charset="-122"/>
              </a:rPr>
              <a:t>美  </a:t>
            </a:r>
            <a:r>
              <a:rPr lang="en-US" altLang="zh-CN" sz="1200" dirty="0">
                <a:solidFill>
                  <a:srgbClr val="666666"/>
                </a:solidFill>
                <a:latin typeface="SimHei" panose="02010609060101010101" pitchFamily="49" charset="-122"/>
                <a:ea typeface="SimHei" panose="02010609060101010101" pitchFamily="49" charset="-122"/>
              </a:rPr>
              <a:t>[ˈ</a:t>
            </a:r>
            <a:r>
              <a:rPr lang="en-US" altLang="zh-CN" sz="1200" dirty="0" err="1">
                <a:solidFill>
                  <a:srgbClr val="666666"/>
                </a:solidFill>
                <a:latin typeface="SimHei" panose="02010609060101010101" pitchFamily="49" charset="-122"/>
                <a:ea typeface="SimHei" panose="02010609060101010101" pitchFamily="49" charset="-122"/>
              </a:rPr>
              <a:t>ɔːrientɪd</a:t>
            </a:r>
            <a:r>
              <a:rPr lang="en-US" altLang="zh-CN" sz="1200" dirty="0">
                <a:solidFill>
                  <a:srgbClr val="666666"/>
                </a:solidFill>
                <a:latin typeface="SimHei" panose="02010609060101010101" pitchFamily="49" charset="-122"/>
                <a:ea typeface="SimHei" panose="02010609060101010101" pitchFamily="49" charset="-122"/>
              </a:rPr>
              <a:t>]</a:t>
            </a:r>
          </a:p>
          <a:p>
            <a:endParaRPr lang="en-US" altLang="zh-CN" sz="1200" b="1" dirty="0">
              <a:solidFill>
                <a:srgbClr val="333333"/>
              </a:solidFill>
              <a:latin typeface="SimHei" panose="02010609060101010101" pitchFamily="49" charset="-122"/>
              <a:ea typeface="SimHei" panose="02010609060101010101" pitchFamily="49" charset="-122"/>
            </a:endParaRPr>
          </a:p>
          <a:p>
            <a:pPr>
              <a:buFont typeface="Arial" panose="020B0604020202020204" pitchFamily="34" charset="0"/>
              <a:buChar char="•"/>
            </a:pPr>
            <a:r>
              <a:rPr lang="en-US" altLang="zh-CN" sz="1200" dirty="0">
                <a:solidFill>
                  <a:srgbClr val="313131"/>
                </a:solidFill>
                <a:latin typeface="SimHei" panose="02010609060101010101" pitchFamily="49" charset="-122"/>
                <a:ea typeface="SimHei" panose="02010609060101010101" pitchFamily="49" charset="-122"/>
              </a:rPr>
              <a:t>adj. </a:t>
            </a:r>
            <a:r>
              <a:rPr lang="zh-CN" altLang="en-US" sz="1200" dirty="0">
                <a:solidFill>
                  <a:srgbClr val="313131"/>
                </a:solidFill>
                <a:latin typeface="SimHei" panose="02010609060101010101" pitchFamily="49" charset="-122"/>
                <a:ea typeface="SimHei" panose="02010609060101010101" pitchFamily="49" charset="-122"/>
              </a:rPr>
              <a:t>以</a:t>
            </a:r>
            <a:r>
              <a:rPr lang="en-US" altLang="zh-CN" sz="1200" dirty="0">
                <a:solidFill>
                  <a:srgbClr val="313131"/>
                </a:solidFill>
                <a:latin typeface="SimHei" panose="02010609060101010101" pitchFamily="49" charset="-122"/>
                <a:ea typeface="SimHei" panose="02010609060101010101" pitchFamily="49" charset="-122"/>
              </a:rPr>
              <a:t>……</a:t>
            </a:r>
            <a:r>
              <a:rPr lang="zh-CN" altLang="en-US" sz="1200" dirty="0">
                <a:solidFill>
                  <a:srgbClr val="313131"/>
                </a:solidFill>
                <a:latin typeface="SimHei" panose="02010609060101010101" pitchFamily="49" charset="-122"/>
                <a:ea typeface="SimHei" panose="02010609060101010101" pitchFamily="49" charset="-122"/>
              </a:rPr>
              <a:t>为方向的，重视</a:t>
            </a:r>
            <a:r>
              <a:rPr lang="en-US" altLang="zh-CN" sz="1200" dirty="0">
                <a:solidFill>
                  <a:srgbClr val="313131"/>
                </a:solidFill>
                <a:latin typeface="SimHei" panose="02010609060101010101" pitchFamily="49" charset="-122"/>
                <a:ea typeface="SimHei" panose="02010609060101010101" pitchFamily="49" charset="-122"/>
              </a:rPr>
              <a:t>……</a:t>
            </a:r>
            <a:r>
              <a:rPr lang="zh-CN" altLang="en-US" sz="1200" dirty="0">
                <a:solidFill>
                  <a:srgbClr val="313131"/>
                </a:solidFill>
                <a:latin typeface="SimHei" panose="02010609060101010101" pitchFamily="49" charset="-122"/>
                <a:ea typeface="SimHei" panose="02010609060101010101" pitchFamily="49" charset="-122"/>
              </a:rPr>
              <a:t>的</a:t>
            </a:r>
            <a:endParaRPr lang="en-US" altLang="zh-CN" sz="1200" dirty="0">
              <a:solidFill>
                <a:srgbClr val="313131"/>
              </a:solidFill>
              <a:latin typeface="SimHei" panose="02010609060101010101" pitchFamily="49" charset="-122"/>
              <a:ea typeface="SimHei" panose="02010609060101010101" pitchFamily="49" charset="-122"/>
            </a:endParaRPr>
          </a:p>
          <a:p>
            <a:pPr>
              <a:buFont typeface="Arial" panose="020B0604020202020204" pitchFamily="34" charset="0"/>
              <a:buChar char="•"/>
            </a:pPr>
            <a:endParaRPr lang="en-US" altLang="zh-CN" sz="1200" dirty="0">
              <a:solidFill>
                <a:srgbClr val="313131"/>
              </a:solidFill>
              <a:latin typeface="SimHei" panose="02010609060101010101" pitchFamily="49" charset="-122"/>
              <a:ea typeface="SimHei" panose="02010609060101010101" pitchFamily="49" charset="-122"/>
            </a:endParaRPr>
          </a:p>
          <a:p>
            <a:pPr>
              <a:buFont typeface="Arial" panose="020B0604020202020204" pitchFamily="34" charset="0"/>
              <a:buChar char="•"/>
            </a:pPr>
            <a:r>
              <a:rPr lang="en-US" altLang="zh-CN" sz="1200" dirty="0">
                <a:solidFill>
                  <a:srgbClr val="313131"/>
                </a:solidFill>
                <a:latin typeface="SimHei" panose="02010609060101010101" pitchFamily="49" charset="-122"/>
                <a:ea typeface="SimHei" panose="02010609060101010101" pitchFamily="49" charset="-122"/>
              </a:rPr>
              <a:t>v. </a:t>
            </a:r>
            <a:r>
              <a:rPr lang="zh-CN" altLang="en-US" sz="1200" dirty="0">
                <a:solidFill>
                  <a:srgbClr val="313131"/>
                </a:solidFill>
                <a:latin typeface="SimHei" panose="02010609060101010101" pitchFamily="49" charset="-122"/>
                <a:ea typeface="SimHei" panose="02010609060101010101" pitchFamily="49" charset="-122"/>
              </a:rPr>
              <a:t>朝向，面对，使适合；定向放置（某物）；使熟悉，帮助适应</a:t>
            </a:r>
            <a:endParaRPr lang="zh-CN" altLang="en-US" sz="1200" dirty="0">
              <a:solidFill>
                <a:srgbClr val="333333"/>
              </a:solidFill>
              <a:latin typeface="SimHei" panose="02010609060101010101" pitchFamily="49" charset="-122"/>
              <a:ea typeface="SimHei" panose="02010609060101010101" pitchFamily="49" charset="-122"/>
            </a:endParaRPr>
          </a:p>
          <a:p>
            <a:pPr>
              <a:buFont typeface="Arial" panose="020B0604020202020204" pitchFamily="34" charset="0"/>
              <a:buChar char="•"/>
            </a:pPr>
            <a:endParaRPr lang="en-US" altLang="zh-CN" sz="900" dirty="0">
              <a:solidFill>
                <a:srgbClr val="333333"/>
              </a:solidFill>
              <a:latin typeface="SimHei" panose="02010609060101010101" pitchFamily="49" charset="-122"/>
              <a:ea typeface="SimHei" panose="02010609060101010101" pitchFamily="49" charset="-122"/>
            </a:endParaRPr>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文本框 2"/>
          <p:cNvSpPr txBox="1"/>
          <p:nvPr/>
        </p:nvSpPr>
        <p:spPr>
          <a:xfrm>
            <a:off x="683568" y="51470"/>
            <a:ext cx="4027164" cy="400110"/>
          </a:xfrm>
          <a:prstGeom prst="rect">
            <a:avLst/>
          </a:prstGeom>
          <a:noFill/>
        </p:spPr>
        <p:txBody>
          <a:bodyPr wrap="square" rtlCol="0">
            <a:spAutoFit/>
          </a:bodyPr>
          <a:lstStyle/>
          <a:p>
            <a:pPr marL="0" indent="0">
              <a:buNone/>
            </a:pPr>
            <a:r>
              <a:rPr lang="en-US" altLang="zh-CN" sz="2000" b="1" dirty="0">
                <a:ln w="0"/>
                <a:latin typeface="微软雅黑" panose="020B0503020204020204" pitchFamily="34" charset="-122"/>
                <a:ea typeface="微软雅黑" panose="020B0503020204020204" pitchFamily="34" charset="-122"/>
              </a:rPr>
              <a:t>3.1.2 </a:t>
            </a:r>
            <a:r>
              <a:rPr lang="zh-CN" altLang="en-US" sz="2000" b="1" dirty="0">
                <a:ln w="0"/>
                <a:latin typeface="微软雅黑" panose="020B0503020204020204" pitchFamily="34" charset="-122"/>
                <a:ea typeface="微软雅黑" panose="020B0503020204020204" pitchFamily="34" charset="-122"/>
              </a:rPr>
              <a:t>类的</a:t>
            </a:r>
            <a:r>
              <a:rPr lang="en-US" altLang="zh-CN" sz="2000" b="1" dirty="0">
                <a:ln w="0"/>
                <a:latin typeface="微软雅黑" panose="020B0503020204020204" pitchFamily="34" charset="-122"/>
                <a:ea typeface="微软雅黑" panose="020B0503020204020204" pitchFamily="34" charset="-122"/>
              </a:rPr>
              <a:t>UML</a:t>
            </a:r>
            <a:r>
              <a:rPr lang="zh-CN" altLang="en-US" sz="2000" b="1" dirty="0">
                <a:ln w="0"/>
                <a:latin typeface="微软雅黑" panose="020B0503020204020204" pitchFamily="34" charset="-122"/>
                <a:ea typeface="微软雅黑" panose="020B0503020204020204" pitchFamily="34" charset="-122"/>
              </a:rPr>
              <a:t>图</a:t>
            </a:r>
            <a:endParaRPr lang="en-US" altLang="zh-CN" sz="2000" b="1" dirty="0">
              <a:ln w="0"/>
              <a:latin typeface="微软雅黑" panose="020B0503020204020204" pitchFamily="34" charset="-122"/>
              <a:ea typeface="微软雅黑" panose="020B0503020204020204" pitchFamily="34" charset="-122"/>
            </a:endParaRPr>
          </a:p>
        </p:txBody>
      </p:sp>
      <p:sp>
        <p:nvSpPr>
          <p:cNvPr id="4" name="矩形 3"/>
          <p:cNvSpPr/>
          <p:nvPr/>
        </p:nvSpPr>
        <p:spPr>
          <a:xfrm>
            <a:off x="491423" y="627534"/>
            <a:ext cx="2136361" cy="369332"/>
          </a:xfrm>
          <a:prstGeom prst="rect">
            <a:avLst/>
          </a:prstGeom>
        </p:spPr>
        <p:txBody>
          <a:bodyPr wrap="square">
            <a:spAutoFit/>
          </a:bodyPr>
          <a:lstStyle/>
          <a:p>
            <a:pPr marL="285750" indent="-285750">
              <a:buFont typeface="Wingdings" panose="05000000000000000000" pitchFamily="2" charset="2"/>
              <a:buChar char="u"/>
            </a:pPr>
            <a:r>
              <a:rPr lang="zh-CN" altLang="en-US" sz="1800" b="1" dirty="0">
                <a:solidFill>
                  <a:schemeClr val="accent2"/>
                </a:solidFill>
                <a:latin typeface="微软雅黑" panose="020B0503020204020204" pitchFamily="34" charset="-122"/>
                <a:ea typeface="微软雅黑" panose="020B0503020204020204" pitchFamily="34" charset="-122"/>
              </a:rPr>
              <a:t>用例图</a:t>
            </a:r>
          </a:p>
        </p:txBody>
      </p:sp>
      <p:sp>
        <p:nvSpPr>
          <p:cNvPr id="5" name="矩形 4"/>
          <p:cNvSpPr/>
          <p:nvPr/>
        </p:nvSpPr>
        <p:spPr>
          <a:xfrm>
            <a:off x="491423" y="966088"/>
            <a:ext cx="4584633" cy="1263551"/>
          </a:xfrm>
          <a:prstGeom prst="rect">
            <a:avLst/>
          </a:prstGeom>
        </p:spPr>
        <p:txBody>
          <a:bodyPr wrap="square">
            <a:spAutoFit/>
          </a:bodyPr>
          <a:lstStyle/>
          <a:p>
            <a:pPr marL="285750" indent="-285750">
              <a:lnSpc>
                <a:spcPts val="3200"/>
              </a:lnSpc>
              <a:spcBef>
                <a:spcPts val="0"/>
              </a:spcBef>
              <a:buFont typeface="Wingdings" panose="05000000000000000000" pitchFamily="2" charset="2"/>
              <a:buChar char="ü"/>
            </a:pPr>
            <a:r>
              <a:rPr lang="zh-CN" altLang="en-US" sz="1600" dirty="0">
                <a:latin typeface="微软雅黑" panose="020B0503020204020204" pitchFamily="34" charset="-122"/>
                <a:ea typeface="微软雅黑" panose="020B0503020204020204" pitchFamily="34" charset="-122"/>
              </a:rPr>
              <a:t> </a:t>
            </a:r>
            <a:r>
              <a:rPr lang="zh-CN" altLang="en-US" sz="1600" dirty="0">
                <a:solidFill>
                  <a:srgbClr val="FF0000"/>
                </a:solidFill>
                <a:latin typeface="微软雅黑" panose="020B0503020204020204" pitchFamily="34" charset="-122"/>
                <a:ea typeface="微软雅黑" panose="020B0503020204020204" pitchFamily="34" charset="-122"/>
              </a:rPr>
              <a:t>用例图</a:t>
            </a:r>
            <a:r>
              <a:rPr lang="zh-CN" altLang="en-US" sz="1400" dirty="0">
                <a:latin typeface="微软雅黑" panose="020B0503020204020204" pitchFamily="34" charset="-122"/>
                <a:ea typeface="微软雅黑" panose="020B0503020204020204" pitchFamily="34" charset="-122"/>
              </a:rPr>
              <a:t>是使用</a:t>
            </a:r>
            <a:r>
              <a:rPr lang="en-US" altLang="zh-CN" sz="1400" dirty="0">
                <a:latin typeface="微软雅黑" panose="020B0503020204020204" pitchFamily="34" charset="-122"/>
                <a:ea typeface="微软雅黑" panose="020B0503020204020204" pitchFamily="34" charset="-122"/>
              </a:rPr>
              <a:t>UML</a:t>
            </a:r>
            <a:r>
              <a:rPr lang="zh-CN" altLang="en-US" sz="1400" dirty="0">
                <a:latin typeface="微软雅黑" panose="020B0503020204020204" pitchFamily="34" charset="-122"/>
                <a:ea typeface="微软雅黑" panose="020B0503020204020204" pitchFamily="34" charset="-122"/>
              </a:rPr>
              <a:t>设计新系统的起点，说明谁要使用系统以及他们使用该系统可以做什么，描述的是外部执行者所理解的系统功能。</a:t>
            </a:r>
            <a:endParaRPr lang="en-US" altLang="zh-CN" sz="1400" dirty="0">
              <a:latin typeface="微软雅黑" panose="020B0503020204020204" pitchFamily="34" charset="-122"/>
              <a:ea typeface="微软雅黑" panose="020B0503020204020204" pitchFamily="34" charset="-122"/>
            </a:endParaRPr>
          </a:p>
        </p:txBody>
      </p:sp>
      <p:sp>
        <p:nvSpPr>
          <p:cNvPr id="12" name="椭圆 11"/>
          <p:cNvSpPr/>
          <p:nvPr/>
        </p:nvSpPr>
        <p:spPr bwMode="auto">
          <a:xfrm>
            <a:off x="5436096" y="1347614"/>
            <a:ext cx="216024" cy="144016"/>
          </a:xfrm>
          <a:prstGeom prst="ellipse">
            <a:avLst/>
          </a:prstGeom>
          <a:solidFill>
            <a:schemeClr val="bg1"/>
          </a:solidFill>
          <a:ln w="9525" cap="flat" cmpd="sng" algn="ctr">
            <a:no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13" name="椭圆 12"/>
          <p:cNvSpPr/>
          <p:nvPr/>
        </p:nvSpPr>
        <p:spPr bwMode="auto">
          <a:xfrm>
            <a:off x="5624331" y="3795886"/>
            <a:ext cx="216024" cy="144016"/>
          </a:xfrm>
          <a:prstGeom prst="ellipse">
            <a:avLst/>
          </a:prstGeom>
          <a:solidFill>
            <a:schemeClr val="bg1"/>
          </a:solidFill>
          <a:ln w="9525" cap="flat" cmpd="sng" algn="ctr">
            <a:no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14" name="椭圆 13"/>
          <p:cNvSpPr/>
          <p:nvPr/>
        </p:nvSpPr>
        <p:spPr bwMode="auto">
          <a:xfrm>
            <a:off x="5588496" y="3044581"/>
            <a:ext cx="216024" cy="144016"/>
          </a:xfrm>
          <a:prstGeom prst="ellipse">
            <a:avLst/>
          </a:prstGeom>
          <a:solidFill>
            <a:schemeClr val="bg1"/>
          </a:solidFill>
          <a:ln w="9525" cap="flat" cmpd="sng" algn="ctr">
            <a:no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15" name="椭圆 14"/>
          <p:cNvSpPr/>
          <p:nvPr/>
        </p:nvSpPr>
        <p:spPr bwMode="auto">
          <a:xfrm>
            <a:off x="5524872" y="1904738"/>
            <a:ext cx="216024" cy="190872"/>
          </a:xfrm>
          <a:prstGeom prst="ellipse">
            <a:avLst/>
          </a:prstGeom>
          <a:solidFill>
            <a:schemeClr val="bg1"/>
          </a:solidFill>
          <a:ln w="9525" cap="flat" cmpd="sng" algn="ctr">
            <a:no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pic>
        <p:nvPicPr>
          <p:cNvPr id="8" name="图片 7"/>
          <p:cNvPicPr>
            <a:picLocks noChangeAspect="1"/>
          </p:cNvPicPr>
          <p:nvPr/>
        </p:nvPicPr>
        <p:blipFill>
          <a:blip r:embed="rId2"/>
          <a:stretch>
            <a:fillRect/>
          </a:stretch>
        </p:blipFill>
        <p:spPr>
          <a:xfrm>
            <a:off x="5000949" y="64291"/>
            <a:ext cx="4143051" cy="4667700"/>
          </a:xfrm>
          <a:prstGeom prst="rect">
            <a:avLst/>
          </a:prstGeom>
        </p:spPr>
      </p:pic>
      <p:sp>
        <p:nvSpPr>
          <p:cNvPr id="2" name="矩形 1"/>
          <p:cNvSpPr/>
          <p:nvPr/>
        </p:nvSpPr>
        <p:spPr>
          <a:xfrm>
            <a:off x="523374" y="2229639"/>
            <a:ext cx="4572000" cy="455061"/>
          </a:xfrm>
          <a:prstGeom prst="rect">
            <a:avLst/>
          </a:prstGeom>
        </p:spPr>
        <p:txBody>
          <a:bodyPr>
            <a:spAutoFit/>
          </a:bodyPr>
          <a:lstStyle/>
          <a:p>
            <a:pPr marL="285750" indent="-285750">
              <a:lnSpc>
                <a:spcPts val="3200"/>
              </a:lnSpc>
              <a:spcBef>
                <a:spcPts val="0"/>
              </a:spcBef>
              <a:buFont typeface="Wingdings" panose="05000000000000000000" pitchFamily="2" charset="2"/>
              <a:buChar char="ü"/>
            </a:pPr>
            <a:r>
              <a:rPr lang="zh-CN" altLang="en-US" sz="1800" dirty="0">
                <a:solidFill>
                  <a:schemeClr val="accent2"/>
                </a:solidFill>
                <a:latin typeface="微软雅黑" panose="020B0503020204020204" pitchFamily="34" charset="-122"/>
                <a:ea typeface="微软雅黑" panose="020B0503020204020204" pitchFamily="34" charset="-122"/>
              </a:rPr>
              <a:t>用于需求分析阶段</a:t>
            </a:r>
            <a:endParaRPr lang="en-US" altLang="zh-CN" sz="1800" dirty="0">
              <a:latin typeface="微软雅黑" panose="020B0503020204020204" pitchFamily="34" charset="-122"/>
              <a:ea typeface="微软雅黑" panose="020B0503020204020204" pitchFamily="34" charset="-122"/>
            </a:endParaRPr>
          </a:p>
        </p:txBody>
      </p:sp>
      <p:sp>
        <p:nvSpPr>
          <p:cNvPr id="6" name="矩形 5"/>
          <p:cNvSpPr/>
          <p:nvPr/>
        </p:nvSpPr>
        <p:spPr>
          <a:xfrm>
            <a:off x="545003" y="2715766"/>
            <a:ext cx="4572000" cy="1985159"/>
          </a:xfrm>
          <a:prstGeom prst="rect">
            <a:avLst/>
          </a:prstGeom>
        </p:spPr>
        <p:txBody>
          <a:bodyPr>
            <a:spAutoFit/>
          </a:bodyPr>
          <a:lstStyle/>
          <a:p>
            <a:pPr marL="285750" indent="-285750">
              <a:lnSpc>
                <a:spcPct val="150000"/>
              </a:lnSpc>
              <a:buClr>
                <a:schemeClr val="tx1"/>
              </a:buClr>
              <a:buFont typeface="Wingdings" panose="05000000000000000000" pitchFamily="2" charset="2"/>
              <a:buChar char="ü"/>
            </a:pPr>
            <a:r>
              <a:rPr lang="zh-CN" altLang="en-US" sz="1800" dirty="0">
                <a:latin typeface="微软雅黑" panose="020B0503020204020204" pitchFamily="34" charset="-122"/>
                <a:ea typeface="微软雅黑" panose="020B0503020204020204" pitchFamily="34" charset="-122"/>
              </a:rPr>
              <a:t>用例图包括</a:t>
            </a:r>
            <a:r>
              <a:rPr lang="en-US" altLang="zh-CN" sz="1800" dirty="0">
                <a:latin typeface="微软雅黑" panose="020B0503020204020204" pitchFamily="34" charset="-122"/>
                <a:ea typeface="微软雅黑" panose="020B0503020204020204" pitchFamily="34" charset="-122"/>
              </a:rPr>
              <a:t>4</a:t>
            </a:r>
            <a:r>
              <a:rPr lang="zh-CN" altLang="en-US" sz="1800" dirty="0">
                <a:latin typeface="微软雅黑" panose="020B0503020204020204" pitchFamily="34" charset="-122"/>
                <a:ea typeface="微软雅黑" panose="020B0503020204020204" pitchFamily="34" charset="-122"/>
              </a:rPr>
              <a:t>个基本组件：</a:t>
            </a:r>
          </a:p>
          <a:p>
            <a:pPr marL="285750" indent="-285750">
              <a:lnSpc>
                <a:spcPct val="150000"/>
              </a:lnSpc>
              <a:buClr>
                <a:schemeClr val="tx1"/>
              </a:buClr>
              <a:buFont typeface="Arial" panose="020B0604020202020204" pitchFamily="34" charset="0"/>
              <a:buChar char="•"/>
            </a:pPr>
            <a:r>
              <a:rPr lang="zh-CN" altLang="en-US" sz="1600" dirty="0">
                <a:solidFill>
                  <a:schemeClr val="accent2"/>
                </a:solidFill>
                <a:latin typeface="微软雅黑" panose="020B0503020204020204" pitchFamily="34" charset="-122"/>
                <a:ea typeface="微软雅黑" panose="020B0503020204020204" pitchFamily="34" charset="-122"/>
              </a:rPr>
              <a:t>系统</a:t>
            </a:r>
            <a:r>
              <a:rPr lang="en-US" altLang="zh-CN" sz="1600" dirty="0">
                <a:solidFill>
                  <a:schemeClr val="accent2"/>
                </a:solidFill>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用实线方框表示系统边界</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Clr>
                <a:schemeClr val="tx1"/>
              </a:buClr>
              <a:buFont typeface="Arial" panose="020B0604020202020204" pitchFamily="34" charset="0"/>
              <a:buChar char="•"/>
            </a:pPr>
            <a:r>
              <a:rPr lang="zh-CN" altLang="en-US" sz="1600" dirty="0">
                <a:solidFill>
                  <a:schemeClr val="accent2"/>
                </a:solidFill>
                <a:latin typeface="微软雅黑" panose="020B0503020204020204" pitchFamily="34" charset="-122"/>
                <a:ea typeface="微软雅黑" panose="020B0503020204020204" pitchFamily="34" charset="-122"/>
              </a:rPr>
              <a:t>参与者</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用人形表示，在系统边界外</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Clr>
                <a:schemeClr val="tx1"/>
              </a:buClr>
              <a:buFont typeface="Arial" panose="020B0604020202020204" pitchFamily="34" charset="0"/>
              <a:buChar char="•"/>
            </a:pPr>
            <a:r>
              <a:rPr lang="zh-CN" altLang="en-US" sz="1600" dirty="0">
                <a:solidFill>
                  <a:schemeClr val="accent2"/>
                </a:solidFill>
                <a:latin typeface="微软雅黑" panose="020B0503020204020204" pitchFamily="34" charset="-122"/>
                <a:ea typeface="微软雅黑" panose="020B0503020204020204" pitchFamily="34" charset="-122"/>
              </a:rPr>
              <a:t>用例</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用一个带有名称的椭圆表示</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Clr>
                <a:schemeClr val="tx1"/>
              </a:buClr>
              <a:buFont typeface="Arial" panose="020B0604020202020204" pitchFamily="34" charset="0"/>
              <a:buChar char="•"/>
            </a:pPr>
            <a:r>
              <a:rPr lang="zh-CN" altLang="en-US" sz="1600" dirty="0">
                <a:solidFill>
                  <a:schemeClr val="accent2"/>
                </a:solidFill>
                <a:latin typeface="微软雅黑" panose="020B0503020204020204" pitchFamily="34" charset="-122"/>
                <a:ea typeface="微软雅黑" panose="020B0503020204020204" pitchFamily="34" charset="-122"/>
              </a:rPr>
              <a:t>关系</a:t>
            </a:r>
            <a:r>
              <a:rPr lang="en-US" altLang="zh-CN" sz="1600" dirty="0">
                <a:solidFill>
                  <a:schemeClr val="accent2"/>
                </a:solidFill>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用一条连接参与者和用例的线</a:t>
            </a:r>
          </a:p>
        </p:txBody>
      </p:sp>
      <p:cxnSp>
        <p:nvCxnSpPr>
          <p:cNvPr id="9" name="直接箭头连接符 8"/>
          <p:cNvCxnSpPr/>
          <p:nvPr/>
        </p:nvCxnSpPr>
        <p:spPr bwMode="auto">
          <a:xfrm flipV="1">
            <a:off x="4427984" y="3651871"/>
            <a:ext cx="720080" cy="56474"/>
          </a:xfrm>
          <a:prstGeom prst="straightConnector1">
            <a:avLst/>
          </a:prstGeom>
          <a:solidFill>
            <a:schemeClr val="accent1"/>
          </a:solidFill>
          <a:ln w="28575" cap="flat" cmpd="sng" algn="ctr">
            <a:solidFill>
              <a:srgbClr val="FF0000"/>
            </a:solidFill>
            <a:prstDash val="solid"/>
            <a:round/>
            <a:headEnd type="none" w="med" len="med"/>
            <a:tailEnd type="arrow"/>
          </a:ln>
        </p:spPr>
      </p:cxnSp>
      <p:cxnSp>
        <p:nvCxnSpPr>
          <p:cNvPr id="16" name="直接箭头连接符 15"/>
          <p:cNvCxnSpPr/>
          <p:nvPr/>
        </p:nvCxnSpPr>
        <p:spPr bwMode="auto">
          <a:xfrm flipV="1">
            <a:off x="4280869" y="3795886"/>
            <a:ext cx="1947315" cy="344506"/>
          </a:xfrm>
          <a:prstGeom prst="straightConnector1">
            <a:avLst/>
          </a:prstGeom>
          <a:solidFill>
            <a:schemeClr val="accent1"/>
          </a:solidFill>
          <a:ln w="28575" cap="flat" cmpd="sng" algn="ctr">
            <a:solidFill>
              <a:srgbClr val="FF0000"/>
            </a:solidFill>
            <a:prstDash val="solid"/>
            <a:round/>
            <a:headEnd type="none" w="med" len="med"/>
            <a:tailEnd type="arrow"/>
          </a:ln>
        </p:spPr>
      </p:cxnSp>
      <p:cxnSp>
        <p:nvCxnSpPr>
          <p:cNvPr id="17" name="直接箭头连接符 16"/>
          <p:cNvCxnSpPr/>
          <p:nvPr/>
        </p:nvCxnSpPr>
        <p:spPr bwMode="auto">
          <a:xfrm flipV="1">
            <a:off x="4427984" y="4227934"/>
            <a:ext cx="1512168" cy="200490"/>
          </a:xfrm>
          <a:prstGeom prst="straightConnector1">
            <a:avLst/>
          </a:prstGeom>
          <a:solidFill>
            <a:schemeClr val="accent1"/>
          </a:solidFill>
          <a:ln w="28575" cap="flat" cmpd="sng" algn="ctr">
            <a:solidFill>
              <a:srgbClr val="FF0000"/>
            </a:solidFill>
            <a:prstDash val="solid"/>
            <a:round/>
            <a:headEnd type="none" w="med" len="med"/>
            <a:tailEnd type="arrow"/>
          </a:ln>
        </p:spPr>
      </p:cxnSp>
      <p:cxnSp>
        <p:nvCxnSpPr>
          <p:cNvPr id="19" name="直接箭头连接符 18"/>
          <p:cNvCxnSpPr/>
          <p:nvPr/>
        </p:nvCxnSpPr>
        <p:spPr bwMode="auto">
          <a:xfrm flipV="1">
            <a:off x="4040444" y="3044581"/>
            <a:ext cx="1764076" cy="303723"/>
          </a:xfrm>
          <a:prstGeom prst="straightConnector1">
            <a:avLst/>
          </a:prstGeom>
          <a:solidFill>
            <a:schemeClr val="accent1"/>
          </a:solidFill>
          <a:ln w="28575" cap="flat" cmpd="sng" algn="ctr">
            <a:solidFill>
              <a:srgbClr val="FF0000"/>
            </a:solidFill>
            <a:prstDash val="solid"/>
            <a:round/>
            <a:headEnd type="none" w="med" len="med"/>
            <a:tailEnd type="arrow"/>
          </a:ln>
        </p:spPr>
      </p:cxnSp>
    </p:spTree>
    <p:extLst>
      <p:ext uri="{BB962C8B-B14F-4D97-AF65-F5344CB8AC3E}">
        <p14:creationId xmlns:p14="http://schemas.microsoft.com/office/powerpoint/2010/main" val="3579131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arn(inVertical)">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barn(inVertical)">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6">
                                            <p:txEl>
                                              <p:pRg st="0" end="0"/>
                                            </p:txEl>
                                          </p:spTgt>
                                        </p:tgtEl>
                                        <p:attrNameLst>
                                          <p:attrName>style.visibility</p:attrName>
                                        </p:attrNameLst>
                                      </p:cBhvr>
                                      <p:to>
                                        <p:strVal val="visible"/>
                                      </p:to>
                                    </p:set>
                                    <p:animEffect transition="in" filter="barn(inVertical)">
                                      <p:cBhvr>
                                        <p:cTn id="24" dur="500"/>
                                        <p:tgtEl>
                                          <p:spTgt spid="6">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circle(in)">
                                      <p:cBhvr>
                                        <p:cTn id="29" dur="20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nodeType="click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barn(inVertical)">
                                      <p:cBhvr>
                                        <p:cTn id="38" dur="500"/>
                                        <p:tgtEl>
                                          <p:spTgt spid="19"/>
                                        </p:tgtEl>
                                      </p:cBhvr>
                                    </p:animEffect>
                                  </p:childTnLst>
                                  <p:subTnLst>
                                    <p:set>
                                      <p:cBhvr override="childStyle">
                                        <p:cTn dur="1" fill="hold" display="0" masterRel="nextClick" afterEffect="1"/>
                                        <p:tgtEl>
                                          <p:spTgt spid="19"/>
                                        </p:tgtEl>
                                        <p:attrNameLst>
                                          <p:attrName>style.visibility</p:attrName>
                                        </p:attrNameLst>
                                      </p:cBhvr>
                                      <p:to>
                                        <p:strVal val="hidden"/>
                                      </p:to>
                                    </p:set>
                                  </p:sub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barn(inVertical)">
                                      <p:cBhvr>
                                        <p:cTn id="47" dur="500"/>
                                        <p:tgtEl>
                                          <p:spTgt spid="9"/>
                                        </p:tgtEl>
                                      </p:cBhvr>
                                    </p:animEffec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6" presetClass="entr" presetSubtype="21" fill="hold" nodeType="click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barn(inVertical)">
                                      <p:cBhvr>
                                        <p:cTn id="56" dur="500"/>
                                        <p:tgtEl>
                                          <p:spTgt spid="16"/>
                                        </p:tgtEl>
                                      </p:cBhvr>
                                    </p:animEffect>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6" presetClass="entr" presetSubtype="21" fill="hold" nodeType="click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barn(inVertical)">
                                      <p:cBhvr>
                                        <p:cTn id="65" dur="500"/>
                                        <p:tgtEl>
                                          <p:spTgt spid="17"/>
                                        </p:tgtEl>
                                      </p:cBhvr>
                                    </p:animEffect>
                                  </p:childTnLst>
                                  <p:subTnLst>
                                    <p:set>
                                      <p:cBhvr override="childStyle">
                                        <p:cTn dur="1" fill="hold" display="0" masterRel="nextClick" afterEffect="1"/>
                                        <p:tgtEl>
                                          <p:spTgt spid="17"/>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a:off x="993144" y="932108"/>
            <a:ext cx="7128792" cy="1733808"/>
          </a:xfrm>
          <a:prstGeom prst="rect">
            <a:avLst/>
          </a:prstGeom>
        </p:spPr>
        <p:txBody>
          <a:bodyPr wrap="square">
            <a:spAutoFit/>
          </a:bodyPr>
          <a:lstStyle/>
          <a:p>
            <a:pPr marL="285750" indent="-285750">
              <a:lnSpc>
                <a:spcPts val="3200"/>
              </a:lnSpc>
              <a:spcBef>
                <a:spcPts val="0"/>
              </a:spcBef>
              <a:buFont typeface="Wingdings" panose="05000000000000000000" pitchFamily="2" charset="2"/>
              <a:buChar char="Ø"/>
            </a:pPr>
            <a:r>
              <a:rPr lang="zh-CN" altLang="en-US" sz="1600" dirty="0">
                <a:latin typeface="微软雅黑" panose="020B0503020204020204" pitchFamily="34" charset="-122"/>
                <a:ea typeface="微软雅黑" panose="020B0503020204020204" pitchFamily="34" charset="-122"/>
              </a:rPr>
              <a:t> </a:t>
            </a:r>
            <a:r>
              <a:rPr lang="zh-CN" altLang="en-US" sz="1600" dirty="0">
                <a:solidFill>
                  <a:srgbClr val="FF0000"/>
                </a:solidFill>
                <a:latin typeface="微软雅黑" panose="020B0503020204020204" pitchFamily="34" charset="-122"/>
                <a:ea typeface="微软雅黑" panose="020B0503020204020204" pitchFamily="34" charset="-122"/>
              </a:rPr>
              <a:t>类图</a:t>
            </a:r>
            <a:r>
              <a:rPr lang="zh-CN" altLang="en-US" sz="1600" dirty="0">
                <a:latin typeface="微软雅黑" panose="020B0503020204020204" pitchFamily="34" charset="-122"/>
                <a:ea typeface="微软雅黑" panose="020B0503020204020204" pitchFamily="34" charset="-122"/>
              </a:rPr>
              <a:t>用来描述类和类之间的静态关系。</a:t>
            </a:r>
            <a:r>
              <a:rPr lang="zh-CN" altLang="zh-CN" sz="1600" dirty="0">
                <a:solidFill>
                  <a:schemeClr val="accent2">
                    <a:lumMod val="75000"/>
                  </a:schemeClr>
                </a:solidFill>
                <a:latin typeface="微软雅黑" panose="020B0503020204020204" pitchFamily="34" charset="-122"/>
                <a:ea typeface="微软雅黑" panose="020B0503020204020204" pitchFamily="34" charset="-122"/>
              </a:rPr>
              <a:t>类使用三层矩形框表示</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marL="575945" indent="-285750">
              <a:lnSpc>
                <a:spcPts val="3200"/>
              </a:lnSpc>
              <a:spcBef>
                <a:spcPts val="0"/>
              </a:spcBef>
              <a:buFont typeface="Wingdings" panose="05000000000000000000" pitchFamily="2" charset="2"/>
              <a:buChar char="ü"/>
            </a:pPr>
            <a:r>
              <a:rPr lang="zh-CN" altLang="zh-CN" sz="1400" dirty="0">
                <a:latin typeface="微软雅黑" panose="020B0503020204020204" pitchFamily="34" charset="-122"/>
                <a:ea typeface="微软雅黑" panose="020B0503020204020204" pitchFamily="34" charset="-122"/>
              </a:rPr>
              <a:t>第一层显示类的名称，如果是抽象类，就用斜体显示</a:t>
            </a:r>
            <a:r>
              <a:rPr lang="zh-CN" altLang="en-US" sz="1400" dirty="0">
                <a:latin typeface="微软雅黑" panose="020B0503020204020204" pitchFamily="34" charset="-122"/>
                <a:ea typeface="微软雅黑" panose="020B0503020204020204" pitchFamily="34" charset="-122"/>
              </a:rPr>
              <a:t> </a:t>
            </a:r>
            <a:endParaRPr lang="en-US" altLang="zh-CN" sz="1400" dirty="0">
              <a:latin typeface="微软雅黑" panose="020B0503020204020204" pitchFamily="34" charset="-122"/>
              <a:ea typeface="微软雅黑" panose="020B0503020204020204" pitchFamily="34" charset="-122"/>
            </a:endParaRPr>
          </a:p>
          <a:p>
            <a:pPr marL="575945" indent="-285750">
              <a:lnSpc>
                <a:spcPts val="3200"/>
              </a:lnSpc>
              <a:spcBef>
                <a:spcPts val="0"/>
              </a:spcBef>
              <a:buFont typeface="Wingdings" panose="05000000000000000000" pitchFamily="2" charset="2"/>
              <a:buChar char="ü"/>
            </a:pPr>
            <a:r>
              <a:rPr lang="zh-CN" altLang="zh-CN" sz="1400" dirty="0">
                <a:latin typeface="微软雅黑" panose="020B0503020204020204" pitchFamily="34" charset="-122"/>
                <a:ea typeface="微软雅黑" panose="020B0503020204020204" pitchFamily="34" charset="-122"/>
              </a:rPr>
              <a:t>第二层是</a:t>
            </a:r>
            <a:r>
              <a:rPr lang="zh-CN" altLang="en-US" sz="1400" dirty="0">
                <a:latin typeface="微软雅黑" panose="020B0503020204020204" pitchFamily="34" charset="-122"/>
                <a:ea typeface="微软雅黑" panose="020B0503020204020204" pitchFamily="34" charset="-122"/>
              </a:rPr>
              <a:t>类的</a:t>
            </a:r>
            <a:r>
              <a:rPr lang="zh-CN" altLang="zh-CN" sz="1400" dirty="0">
                <a:latin typeface="微软雅黑" panose="020B0503020204020204" pitchFamily="34" charset="-122"/>
                <a:ea typeface="微软雅黑" panose="020B0503020204020204" pitchFamily="34" charset="-122"/>
              </a:rPr>
              <a:t>属性</a:t>
            </a:r>
            <a:r>
              <a:rPr lang="en-US" altLang="zh-CN" sz="1400" dirty="0">
                <a:latin typeface="微软雅黑" panose="020B0503020204020204" pitchFamily="34" charset="-122"/>
                <a:ea typeface="微软雅黑" panose="020B0503020204020204" pitchFamily="34" charset="-122"/>
              </a:rPr>
              <a:t> </a:t>
            </a:r>
          </a:p>
          <a:p>
            <a:pPr marL="575945" indent="-285750">
              <a:lnSpc>
                <a:spcPts val="3200"/>
              </a:lnSpc>
              <a:spcBef>
                <a:spcPts val="0"/>
              </a:spcBef>
              <a:buFont typeface="Wingdings" panose="05000000000000000000" pitchFamily="2" charset="2"/>
              <a:buChar char="ü"/>
            </a:pPr>
            <a:r>
              <a:rPr lang="zh-TW" altLang="zh-CN" sz="1400" dirty="0">
                <a:latin typeface="微软雅黑" panose="020B0503020204020204" pitchFamily="34" charset="-122"/>
                <a:ea typeface="微软雅黑" panose="020B0503020204020204" pitchFamily="34" charset="-122"/>
              </a:rPr>
              <a:t>第三层是类的方法</a:t>
            </a:r>
            <a:r>
              <a:rPr lang="en-US" altLang="zh-TW"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 </a:t>
            </a:r>
          </a:p>
        </p:txBody>
      </p:sp>
      <p:sp>
        <p:nvSpPr>
          <p:cNvPr id="7" name="文本框 6"/>
          <p:cNvSpPr txBox="1"/>
          <p:nvPr/>
        </p:nvSpPr>
        <p:spPr>
          <a:xfrm>
            <a:off x="1336924" y="2715766"/>
            <a:ext cx="2154956" cy="1680075"/>
          </a:xfrm>
          <a:prstGeom prst="rect">
            <a:avLst/>
          </a:prstGeom>
          <a:noFill/>
        </p:spPr>
        <p:txBody>
          <a:bodyPr wrap="square" rtlCol="0">
            <a:spAutoFit/>
          </a:bodyPr>
          <a:lstStyle/>
          <a:p>
            <a:pPr>
              <a:lnSpc>
                <a:spcPts val="3200"/>
              </a:lnSpc>
              <a:spcBef>
                <a:spcPts val="0"/>
              </a:spcBef>
              <a:buFontTx/>
              <a:buNone/>
            </a:pPr>
            <a:r>
              <a:rPr lang="zh-TW" altLang="zh-CN" sz="1400" dirty="0">
                <a:solidFill>
                  <a:srgbClr val="C00000"/>
                </a:solidFill>
                <a:latin typeface="微软雅黑" panose="020B0503020204020204" pitchFamily="34" charset="-122"/>
                <a:ea typeface="微软雅黑" panose="020B0503020204020204" pitchFamily="34" charset="-122"/>
              </a:rPr>
              <a:t>注意前面的符号</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a:p>
            <a:pPr>
              <a:lnSpc>
                <a:spcPts val="3200"/>
              </a:lnSpc>
              <a:spcBef>
                <a:spcPts val="0"/>
              </a:spcBef>
              <a:buFontTx/>
              <a:buNone/>
            </a:pPr>
            <a:r>
              <a:rPr lang="en-US" altLang="zh-CN" sz="1400" dirty="0">
                <a:latin typeface="微软雅黑" panose="020B0503020204020204" pitchFamily="34" charset="-122"/>
                <a:ea typeface="微软雅黑" panose="020B0503020204020204" pitchFamily="34" charset="-122"/>
              </a:rPr>
              <a:t>‘</a:t>
            </a:r>
            <a:r>
              <a:rPr lang="en-US" altLang="zh-CN" sz="1400" dirty="0">
                <a:solidFill>
                  <a:srgbClr val="C00000"/>
                </a:solidFill>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a:t>
            </a:r>
            <a:r>
              <a:rPr lang="zh-TW" altLang="zh-CN" sz="1400" dirty="0">
                <a:latin typeface="微软雅黑" panose="020B0503020204020204" pitchFamily="34" charset="-122"/>
                <a:ea typeface="微软雅黑" panose="020B0503020204020204" pitchFamily="34" charset="-122"/>
              </a:rPr>
              <a:t>表示</a:t>
            </a:r>
            <a:r>
              <a:rPr lang="en-US" altLang="zh-CN" sz="1400" dirty="0">
                <a:latin typeface="微软雅黑" panose="020B0503020204020204" pitchFamily="34" charset="-122"/>
                <a:ea typeface="微软雅黑" panose="020B0503020204020204" pitchFamily="34" charset="-122"/>
              </a:rPr>
              <a:t>public</a:t>
            </a:r>
            <a:r>
              <a:rPr lang="en-US" altLang="zh-TW" sz="1400" dirty="0">
                <a:latin typeface="微软雅黑" panose="020B0503020204020204" pitchFamily="34" charset="-122"/>
                <a:ea typeface="微软雅黑" panose="020B0503020204020204" pitchFamily="34" charset="-122"/>
              </a:rPr>
              <a:t> </a:t>
            </a:r>
          </a:p>
          <a:p>
            <a:pPr>
              <a:lnSpc>
                <a:spcPts val="3200"/>
              </a:lnSpc>
              <a:spcBef>
                <a:spcPts val="0"/>
              </a:spcBef>
              <a:buFontTx/>
              <a:buNone/>
            </a:pPr>
            <a:r>
              <a:rPr lang="en-US" altLang="zh-CN" sz="1400" dirty="0">
                <a:latin typeface="微软雅黑" panose="020B0503020204020204" pitchFamily="34" charset="-122"/>
                <a:ea typeface="微软雅黑" panose="020B0503020204020204" pitchFamily="34" charset="-122"/>
              </a:rPr>
              <a:t>‘</a:t>
            </a:r>
            <a:r>
              <a:rPr lang="en-US" altLang="zh-CN" sz="1400" dirty="0">
                <a:solidFill>
                  <a:srgbClr val="C00000"/>
                </a:solidFill>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 </a:t>
            </a:r>
            <a:r>
              <a:rPr lang="zh-TW" altLang="zh-CN" sz="1400" dirty="0">
                <a:latin typeface="微软雅黑" panose="020B0503020204020204" pitchFamily="34" charset="-122"/>
                <a:ea typeface="微软雅黑" panose="020B0503020204020204" pitchFamily="34" charset="-122"/>
              </a:rPr>
              <a:t>表示</a:t>
            </a:r>
            <a:r>
              <a:rPr lang="en-US" altLang="zh-CN" sz="1400" dirty="0">
                <a:latin typeface="微软雅黑" panose="020B0503020204020204" pitchFamily="34" charset="-122"/>
                <a:ea typeface="微软雅黑" panose="020B0503020204020204" pitchFamily="34" charset="-122"/>
              </a:rPr>
              <a:t>private</a:t>
            </a:r>
            <a:r>
              <a:rPr lang="en-US" altLang="zh-TW" sz="1400" dirty="0">
                <a:latin typeface="微软雅黑" panose="020B0503020204020204" pitchFamily="34" charset="-122"/>
                <a:ea typeface="微软雅黑" panose="020B0503020204020204" pitchFamily="34" charset="-122"/>
              </a:rPr>
              <a:t> </a:t>
            </a:r>
          </a:p>
          <a:p>
            <a:pPr>
              <a:lnSpc>
                <a:spcPts val="3200"/>
              </a:lnSpc>
              <a:spcBef>
                <a:spcPts val="0"/>
              </a:spcBef>
              <a:buFontTx/>
              <a:buNone/>
            </a:pPr>
            <a:r>
              <a:rPr lang="en-US" altLang="zh-CN" sz="1400" dirty="0">
                <a:latin typeface="微软雅黑" panose="020B0503020204020204" pitchFamily="34" charset="-122"/>
                <a:ea typeface="微软雅黑" panose="020B0503020204020204" pitchFamily="34" charset="-122"/>
              </a:rPr>
              <a:t>‘</a:t>
            </a:r>
            <a:r>
              <a:rPr lang="en-US" altLang="zh-CN" sz="1400" dirty="0">
                <a:solidFill>
                  <a:srgbClr val="C00000"/>
                </a:solidFill>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a:t>
            </a:r>
            <a:r>
              <a:rPr lang="zh-TW" altLang="zh-CN" sz="1400" dirty="0">
                <a:latin typeface="微软雅黑" panose="020B0503020204020204" pitchFamily="34" charset="-122"/>
                <a:ea typeface="微软雅黑" panose="020B0503020204020204" pitchFamily="34" charset="-122"/>
              </a:rPr>
              <a:t>表示</a:t>
            </a:r>
            <a:r>
              <a:rPr lang="en-US" altLang="zh-CN" sz="1400" dirty="0">
                <a:latin typeface="微软雅黑" panose="020B0503020204020204" pitchFamily="34" charset="-122"/>
                <a:ea typeface="微软雅黑" panose="020B0503020204020204" pitchFamily="34" charset="-122"/>
              </a:rPr>
              <a:t>protected</a:t>
            </a:r>
            <a:r>
              <a:rPr lang="en-US" altLang="zh-TW" sz="1400" dirty="0">
                <a:latin typeface="微软雅黑" panose="020B0503020204020204" pitchFamily="34" charset="-122"/>
                <a:ea typeface="微软雅黑" panose="020B0503020204020204" pitchFamily="34" charset="-122"/>
              </a:rPr>
              <a:t> </a:t>
            </a:r>
            <a:endParaRPr lang="zh-CN" altLang="en-US" sz="1400" dirty="0">
              <a:latin typeface="微软雅黑" panose="020B0503020204020204" pitchFamily="34" charset="-122"/>
              <a:ea typeface="微软雅黑" panose="020B0503020204020204" pitchFamily="34" charset="-122"/>
            </a:endParaRPr>
          </a:p>
        </p:txBody>
      </p:sp>
      <p:graphicFrame>
        <p:nvGraphicFramePr>
          <p:cNvPr id="8" name="表格 7"/>
          <p:cNvGraphicFramePr>
            <a:graphicFrameLocks noGrp="1"/>
          </p:cNvGraphicFramePr>
          <p:nvPr>
            <p:extLst>
              <p:ext uri="{D42A27DB-BD31-4B8C-83A1-F6EECF244321}">
                <p14:modId xmlns:p14="http://schemas.microsoft.com/office/powerpoint/2010/main" val="2030301019"/>
              </p:ext>
            </p:extLst>
          </p:nvPr>
        </p:nvGraphicFramePr>
        <p:xfrm>
          <a:off x="3707904" y="3003798"/>
          <a:ext cx="2160000" cy="1296000"/>
        </p:xfrm>
        <a:graphic>
          <a:graphicData uri="http://schemas.openxmlformats.org/drawingml/2006/table">
            <a:tbl>
              <a:tblPr>
                <a:effectLst>
                  <a:outerShdw blurRad="50800" dist="38100" dir="2700000" algn="tl" rotWithShape="0">
                    <a:prstClr val="black">
                      <a:alpha val="40000"/>
                    </a:prstClr>
                  </a:outerShdw>
                </a:effectLst>
                <a:tableStyleId>{073A0DAA-6AF3-43AB-8588-CEC1D06C72B9}</a:tableStyleId>
              </a:tblPr>
              <a:tblGrid>
                <a:gridCol w="2160000">
                  <a:extLst>
                    <a:ext uri="{9D8B030D-6E8A-4147-A177-3AD203B41FA5}">
                      <a16:colId xmlns:a16="http://schemas.microsoft.com/office/drawing/2014/main" val="20000"/>
                    </a:ext>
                  </a:extLst>
                </a:gridCol>
              </a:tblGrid>
              <a:tr h="432000">
                <a:tc>
                  <a:txBody>
                    <a:bodyPr/>
                    <a:lstStyle>
                      <a:lvl1pPr eaLnBrk="0" hangingPunct="0">
                        <a:spcBef>
                          <a:spcPct val="20000"/>
                        </a:spcBef>
                        <a:defRPr kumimoji="1" sz="2800" b="1">
                          <a:solidFill>
                            <a:schemeClr val="tx1"/>
                          </a:solidFill>
                          <a:latin typeface="Times New Roman" panose="02020603050405020304" pitchFamily="18" charset="0"/>
                          <a:ea typeface="宋体" panose="02010600030101010101" pitchFamily="2" charset="-122"/>
                        </a:defRPr>
                      </a:lvl1pPr>
                      <a:lvl2pPr eaLnBrk="0" hangingPunct="0">
                        <a:spcBef>
                          <a:spcPct val="20000"/>
                        </a:spcBef>
                        <a:defRPr kumimoji="1" sz="2400" b="1">
                          <a:solidFill>
                            <a:schemeClr val="tx1"/>
                          </a:solidFill>
                          <a:latin typeface="Times New Roman" panose="02020603050405020304" pitchFamily="18" charset="0"/>
                          <a:ea typeface="宋体" panose="02010600030101010101" pitchFamily="2" charset="-122"/>
                        </a:defRPr>
                      </a:lvl2pPr>
                      <a:lvl3pPr eaLnBrk="0" hangingPunct="0">
                        <a:spcBef>
                          <a:spcPct val="20000"/>
                        </a:spcBef>
                        <a:defRPr kumimoji="1" sz="2000" b="1">
                          <a:solidFill>
                            <a:schemeClr val="tx1"/>
                          </a:solidFill>
                          <a:latin typeface="Times New Roman" panose="02020603050405020304" pitchFamily="18" charset="0"/>
                          <a:ea typeface="宋体" panose="02010600030101010101" pitchFamily="2" charset="-122"/>
                        </a:defRPr>
                      </a:lvl3pPr>
                      <a:lvl4pPr eaLnBrk="0" hangingPunct="0">
                        <a:spcBef>
                          <a:spcPct val="20000"/>
                        </a:spcBef>
                        <a:defRPr kumimoji="1" b="1">
                          <a:solidFill>
                            <a:schemeClr val="tx1"/>
                          </a:solidFill>
                          <a:latin typeface="Times New Roman" panose="02020603050405020304" pitchFamily="18" charset="0"/>
                          <a:ea typeface="宋体" panose="02010600030101010101" pitchFamily="2" charset="-122"/>
                        </a:defRPr>
                      </a:lvl4pPr>
                      <a:lvl5pPr eaLnBrk="0" hangingPunct="0">
                        <a:spcBef>
                          <a:spcPct val="20000"/>
                        </a:spcBef>
                        <a:defRPr kumimoji="1" b="1">
                          <a:solidFill>
                            <a:schemeClr val="tx1"/>
                          </a:solidFill>
                          <a:latin typeface="Times New Roman" panose="02020603050405020304" pitchFamily="18" charset="0"/>
                          <a:ea typeface="宋体" panose="02010600030101010101" pitchFamily="2" charset="-122"/>
                        </a:defRPr>
                      </a:lvl5pPr>
                      <a:lvl6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Tx/>
                        <a:buSzTx/>
                        <a:buFontTx/>
                        <a:buNone/>
                      </a:pPr>
                      <a:r>
                        <a:rPr kumimoji="1" lang="zh-CN" altLang="en-US" sz="1400" b="0" u="none" strike="noStrike" cap="none" normalizeH="0" baseline="0" dirty="0">
                          <a:ln>
                            <a:noFill/>
                          </a:ln>
                          <a:effectLst/>
                          <a:latin typeface="微软雅黑" panose="020B0503020204020204" pitchFamily="34" charset="-122"/>
                          <a:ea typeface="微软雅黑" panose="020B0503020204020204" pitchFamily="34" charset="-122"/>
                        </a:rPr>
                        <a:t>类名</a:t>
                      </a:r>
                      <a:endParaRPr kumimoji="1" lang="zh-CN" altLang="en-US" sz="1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45728" marB="45728"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432000">
                <a:tc>
                  <a:txBody>
                    <a:bodyPr/>
                    <a:lstStyle>
                      <a:lvl1pPr eaLnBrk="0" hangingPunct="0">
                        <a:spcBef>
                          <a:spcPct val="20000"/>
                        </a:spcBef>
                        <a:defRPr kumimoji="1" sz="2800" b="1">
                          <a:solidFill>
                            <a:schemeClr val="tx1"/>
                          </a:solidFill>
                          <a:latin typeface="Times New Roman" panose="02020603050405020304" pitchFamily="18" charset="0"/>
                          <a:ea typeface="宋体" panose="02010600030101010101" pitchFamily="2" charset="-122"/>
                        </a:defRPr>
                      </a:lvl1pPr>
                      <a:lvl2pPr eaLnBrk="0" hangingPunct="0">
                        <a:spcBef>
                          <a:spcPct val="20000"/>
                        </a:spcBef>
                        <a:defRPr kumimoji="1" sz="2400" b="1">
                          <a:solidFill>
                            <a:schemeClr val="tx1"/>
                          </a:solidFill>
                          <a:latin typeface="Times New Roman" panose="02020603050405020304" pitchFamily="18" charset="0"/>
                          <a:ea typeface="宋体" panose="02010600030101010101" pitchFamily="2" charset="-122"/>
                        </a:defRPr>
                      </a:lvl2pPr>
                      <a:lvl3pPr eaLnBrk="0" hangingPunct="0">
                        <a:spcBef>
                          <a:spcPct val="20000"/>
                        </a:spcBef>
                        <a:defRPr kumimoji="1" sz="2000" b="1">
                          <a:solidFill>
                            <a:schemeClr val="tx1"/>
                          </a:solidFill>
                          <a:latin typeface="Times New Roman" panose="02020603050405020304" pitchFamily="18" charset="0"/>
                          <a:ea typeface="宋体" panose="02010600030101010101" pitchFamily="2" charset="-122"/>
                        </a:defRPr>
                      </a:lvl3pPr>
                      <a:lvl4pPr eaLnBrk="0" hangingPunct="0">
                        <a:spcBef>
                          <a:spcPct val="20000"/>
                        </a:spcBef>
                        <a:defRPr kumimoji="1" b="1">
                          <a:solidFill>
                            <a:schemeClr val="tx1"/>
                          </a:solidFill>
                          <a:latin typeface="Times New Roman" panose="02020603050405020304" pitchFamily="18" charset="0"/>
                          <a:ea typeface="宋体" panose="02010600030101010101" pitchFamily="2" charset="-122"/>
                        </a:defRPr>
                      </a:lvl4pPr>
                      <a:lvl5pPr eaLnBrk="0" hangingPunct="0">
                        <a:spcBef>
                          <a:spcPct val="20000"/>
                        </a:spcBef>
                        <a:defRPr kumimoji="1" b="1">
                          <a:solidFill>
                            <a:schemeClr val="tx1"/>
                          </a:solidFill>
                          <a:latin typeface="Times New Roman" panose="02020603050405020304" pitchFamily="18" charset="0"/>
                          <a:ea typeface="宋体" panose="02010600030101010101" pitchFamily="2" charset="-122"/>
                        </a:defRPr>
                      </a:lvl5pPr>
                      <a:lvl6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Tx/>
                        <a:buSzTx/>
                        <a:buFontTx/>
                        <a:buNone/>
                      </a:pPr>
                      <a:r>
                        <a:rPr kumimoji="1" lang="zh-CN" altLang="en-US" sz="1400" b="0" u="none" strike="noStrike" cap="none" normalizeH="0" baseline="0" dirty="0">
                          <a:ln>
                            <a:noFill/>
                          </a:ln>
                          <a:effectLst/>
                          <a:latin typeface="微软雅黑" panose="020B0503020204020204" pitchFamily="34" charset="-122"/>
                          <a:ea typeface="微软雅黑" panose="020B0503020204020204" pitchFamily="34" charset="-122"/>
                        </a:rPr>
                        <a:t>属性（数据）</a:t>
                      </a:r>
                      <a:endParaRPr kumimoji="1" lang="zh-CN" altLang="en-US" sz="1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45728" marB="45728"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32000">
                <a:tc>
                  <a:txBody>
                    <a:bodyPr/>
                    <a:lstStyle>
                      <a:lvl1pPr eaLnBrk="0" hangingPunct="0">
                        <a:spcBef>
                          <a:spcPct val="20000"/>
                        </a:spcBef>
                        <a:defRPr kumimoji="1" sz="2800" b="1">
                          <a:solidFill>
                            <a:schemeClr val="tx1"/>
                          </a:solidFill>
                          <a:latin typeface="Times New Roman" panose="02020603050405020304" pitchFamily="18" charset="0"/>
                          <a:ea typeface="宋体" panose="02010600030101010101" pitchFamily="2" charset="-122"/>
                        </a:defRPr>
                      </a:lvl1pPr>
                      <a:lvl2pPr eaLnBrk="0" hangingPunct="0">
                        <a:spcBef>
                          <a:spcPct val="20000"/>
                        </a:spcBef>
                        <a:defRPr kumimoji="1" sz="2400" b="1">
                          <a:solidFill>
                            <a:schemeClr val="tx1"/>
                          </a:solidFill>
                          <a:latin typeface="Times New Roman" panose="02020603050405020304" pitchFamily="18" charset="0"/>
                          <a:ea typeface="宋体" panose="02010600030101010101" pitchFamily="2" charset="-122"/>
                        </a:defRPr>
                      </a:lvl2pPr>
                      <a:lvl3pPr eaLnBrk="0" hangingPunct="0">
                        <a:spcBef>
                          <a:spcPct val="20000"/>
                        </a:spcBef>
                        <a:defRPr kumimoji="1" sz="2000" b="1">
                          <a:solidFill>
                            <a:schemeClr val="tx1"/>
                          </a:solidFill>
                          <a:latin typeface="Times New Roman" panose="02020603050405020304" pitchFamily="18" charset="0"/>
                          <a:ea typeface="宋体" panose="02010600030101010101" pitchFamily="2" charset="-122"/>
                        </a:defRPr>
                      </a:lvl3pPr>
                      <a:lvl4pPr eaLnBrk="0" hangingPunct="0">
                        <a:spcBef>
                          <a:spcPct val="20000"/>
                        </a:spcBef>
                        <a:defRPr kumimoji="1" b="1">
                          <a:solidFill>
                            <a:schemeClr val="tx1"/>
                          </a:solidFill>
                          <a:latin typeface="Times New Roman" panose="02020603050405020304" pitchFamily="18" charset="0"/>
                          <a:ea typeface="宋体" panose="02010600030101010101" pitchFamily="2" charset="-122"/>
                        </a:defRPr>
                      </a:lvl4pPr>
                      <a:lvl5pPr eaLnBrk="0" hangingPunct="0">
                        <a:spcBef>
                          <a:spcPct val="20000"/>
                        </a:spcBef>
                        <a:defRPr kumimoji="1" b="1">
                          <a:solidFill>
                            <a:schemeClr val="tx1"/>
                          </a:solidFill>
                          <a:latin typeface="Times New Roman" panose="02020603050405020304" pitchFamily="18" charset="0"/>
                          <a:ea typeface="宋体" panose="02010600030101010101" pitchFamily="2" charset="-122"/>
                        </a:defRPr>
                      </a:lvl5pPr>
                      <a:lvl6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eaLnBrk="0" fontAlgn="base" hangingPunct="0">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Tx/>
                        <a:buSzTx/>
                        <a:buFontTx/>
                        <a:buNone/>
                      </a:pPr>
                      <a:r>
                        <a:rPr kumimoji="1" lang="zh-CN" altLang="en-US" sz="1400" b="0" u="none" strike="noStrike" cap="none" normalizeH="0" baseline="0" dirty="0">
                          <a:ln>
                            <a:noFill/>
                          </a:ln>
                          <a:effectLst/>
                          <a:latin typeface="微软雅黑" panose="020B0503020204020204" pitchFamily="34" charset="-122"/>
                          <a:ea typeface="微软雅黑" panose="020B0503020204020204" pitchFamily="34" charset="-122"/>
                        </a:rPr>
                        <a:t>方法（操作数据）</a:t>
                      </a:r>
                      <a:endParaRPr kumimoji="1" lang="zh-CN" altLang="en-US" sz="1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45728" marB="45728"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1517224867"/>
              </p:ext>
            </p:extLst>
          </p:nvPr>
        </p:nvGraphicFramePr>
        <p:xfrm>
          <a:off x="6588224" y="2281827"/>
          <a:ext cx="1656184" cy="2016252"/>
        </p:xfrm>
        <a:graphic>
          <a:graphicData uri="http://schemas.openxmlformats.org/drawingml/2006/table">
            <a:tbl>
              <a:tblPr>
                <a:tableStyleId>{073A0DAA-6AF3-43AB-8588-CEC1D06C72B9}</a:tableStyleId>
              </a:tblPr>
              <a:tblGrid>
                <a:gridCol w="1656184">
                  <a:extLst>
                    <a:ext uri="{9D8B030D-6E8A-4147-A177-3AD203B41FA5}">
                      <a16:colId xmlns:a16="http://schemas.microsoft.com/office/drawing/2014/main" val="20000"/>
                    </a:ext>
                  </a:extLst>
                </a:gridCol>
              </a:tblGrid>
              <a:tr h="342900">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1" lang="zh-CN" altLang="en-US" sz="1400" b="0" u="none" strike="noStrike" cap="none" normalizeH="0" baseline="0" dirty="0">
                          <a:ln>
                            <a:noFill/>
                          </a:ln>
                          <a:effectLst/>
                          <a:latin typeface="微软雅黑" panose="020B0503020204020204" pitchFamily="34" charset="-122"/>
                          <a:ea typeface="微软雅黑" panose="020B0503020204020204" pitchFamily="34" charset="-122"/>
                        </a:rPr>
                        <a:t>类名</a:t>
                      </a:r>
                      <a:endParaRPr kumimoji="1" lang="zh-CN" altLang="en-US" sz="1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001268">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a:t>
                      </a:r>
                      <a:r>
                        <a:rPr kumimoji="1" lang="zh-CN" altLang="en-US" sz="1400" b="0" u="none" strike="noStrike" cap="none" normalizeH="0" baseline="0" dirty="0">
                          <a:ln>
                            <a:noFill/>
                          </a:ln>
                          <a:effectLst/>
                          <a:latin typeface="微软雅黑" panose="020B0503020204020204" pitchFamily="34" charset="-122"/>
                          <a:ea typeface="微软雅黑" panose="020B0503020204020204" pitchFamily="34" charset="-122"/>
                        </a:rPr>
                        <a:t>属性</a:t>
                      </a: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1</a:t>
                      </a:r>
                    </a:p>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a:t>
                      </a:r>
                      <a:r>
                        <a:rPr kumimoji="1" lang="zh-CN" altLang="en-US" sz="1400" b="0" u="none" strike="noStrike" cap="none" normalizeH="0" baseline="0" dirty="0">
                          <a:ln>
                            <a:noFill/>
                          </a:ln>
                          <a:effectLst/>
                          <a:latin typeface="微软雅黑" panose="020B0503020204020204" pitchFamily="34" charset="-122"/>
                          <a:ea typeface="微软雅黑" panose="020B0503020204020204" pitchFamily="34" charset="-122"/>
                        </a:rPr>
                        <a:t>属性</a:t>
                      </a: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2</a:t>
                      </a:r>
                    </a:p>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a:t>
                      </a:r>
                      <a:r>
                        <a:rPr kumimoji="1" lang="zh-CN" altLang="en-US" sz="1400" b="0" u="none" strike="noStrike" cap="none" normalizeH="0" baseline="0" dirty="0">
                          <a:ln>
                            <a:noFill/>
                          </a:ln>
                          <a:effectLst/>
                          <a:latin typeface="微软雅黑" panose="020B0503020204020204" pitchFamily="34" charset="-122"/>
                          <a:ea typeface="微软雅黑" panose="020B0503020204020204" pitchFamily="34" charset="-122"/>
                        </a:rPr>
                        <a:t>属性</a:t>
                      </a: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3</a:t>
                      </a:r>
                      <a:endParaRPr kumimoji="1" lang="en-US" altLang="zh-CN" sz="1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672084">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a:t>
                      </a:r>
                      <a:r>
                        <a:rPr kumimoji="1" lang="zh-CN" altLang="en-US" sz="1400" b="0" u="none" strike="noStrike" cap="none" normalizeH="0" baseline="0" dirty="0">
                          <a:ln>
                            <a:noFill/>
                          </a:ln>
                          <a:effectLst/>
                          <a:latin typeface="微软雅黑" panose="020B0503020204020204" pitchFamily="34" charset="-122"/>
                          <a:ea typeface="微软雅黑" panose="020B0503020204020204" pitchFamily="34" charset="-122"/>
                        </a:rPr>
                        <a:t>方法</a:t>
                      </a: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1( )</a:t>
                      </a:r>
                    </a:p>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a:t>
                      </a:r>
                      <a:r>
                        <a:rPr kumimoji="1" lang="zh-CN" altLang="en-US" sz="1400" b="0" u="none" strike="noStrike" cap="none" normalizeH="0" baseline="0" dirty="0">
                          <a:ln>
                            <a:noFill/>
                          </a:ln>
                          <a:effectLst/>
                          <a:latin typeface="微软雅黑" panose="020B0503020204020204" pitchFamily="34" charset="-122"/>
                          <a:ea typeface="微软雅黑" panose="020B0503020204020204" pitchFamily="34" charset="-122"/>
                        </a:rPr>
                        <a:t>方法</a:t>
                      </a:r>
                      <a:r>
                        <a:rPr kumimoji="1" lang="en-US" altLang="zh-CN" sz="1400" b="0" u="none" strike="noStrike" cap="none" normalizeH="0" baseline="0" dirty="0">
                          <a:ln>
                            <a:noFill/>
                          </a:ln>
                          <a:effectLst/>
                          <a:latin typeface="微软雅黑" panose="020B0503020204020204" pitchFamily="34" charset="-122"/>
                          <a:ea typeface="微软雅黑" panose="020B0503020204020204" pitchFamily="34" charset="-122"/>
                        </a:rPr>
                        <a:t>2( )</a:t>
                      </a:r>
                      <a:endParaRPr kumimoji="1" lang="en-US" altLang="zh-CN" sz="1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10" name="矩形 9"/>
          <p:cNvSpPr/>
          <p:nvPr/>
        </p:nvSpPr>
        <p:spPr>
          <a:xfrm>
            <a:off x="993144" y="531998"/>
            <a:ext cx="934871" cy="369332"/>
          </a:xfrm>
          <a:prstGeom prst="rect">
            <a:avLst/>
          </a:prstGeom>
        </p:spPr>
        <p:txBody>
          <a:bodyPr wrap="none">
            <a:spAutoFit/>
          </a:bodyPr>
          <a:lstStyle/>
          <a:p>
            <a:pPr marL="285750" indent="-285750">
              <a:buFont typeface="Wingdings" panose="05000000000000000000" pitchFamily="2" charset="2"/>
              <a:buChar char="u"/>
            </a:pPr>
            <a:r>
              <a:rPr lang="zh-CN" altLang="en-US" sz="1800" b="1" dirty="0">
                <a:solidFill>
                  <a:schemeClr val="accent2"/>
                </a:solidFill>
                <a:latin typeface="微软雅黑" panose="020B0503020204020204" pitchFamily="34" charset="-122"/>
                <a:ea typeface="微软雅黑" panose="020B0503020204020204" pitchFamily="34" charset="-122"/>
              </a:rPr>
              <a:t>类图</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1000"/>
                                        <p:tgtEl>
                                          <p:spTgt spid="9"/>
                                        </p:tgtEl>
                                      </p:cBhvr>
                                    </p:animEffect>
                                    <p:anim calcmode="lin" valueType="num">
                                      <p:cBhvr>
                                        <p:cTn id="36" dur="1000" fill="hold"/>
                                        <p:tgtEl>
                                          <p:spTgt spid="9"/>
                                        </p:tgtEl>
                                        <p:attrNameLst>
                                          <p:attrName>ppt_x</p:attrName>
                                        </p:attrNameLst>
                                      </p:cBhvr>
                                      <p:tavLst>
                                        <p:tav tm="0">
                                          <p:val>
                                            <p:strVal val="#ppt_x"/>
                                          </p:val>
                                        </p:tav>
                                        <p:tav tm="100000">
                                          <p:val>
                                            <p:strVal val="#ppt_x"/>
                                          </p:val>
                                        </p:tav>
                                      </p:tavLst>
                                    </p:anim>
                                    <p:anim calcmode="lin" valueType="num">
                                      <p:cBhvr>
                                        <p:cTn id="3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0" grpId="0"/>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4630" name="Group 54"/>
          <p:cNvGraphicFramePr>
            <a:graphicFrameLocks noGrp="1"/>
          </p:cNvGraphicFramePr>
          <p:nvPr>
            <p:extLst>
              <p:ext uri="{D42A27DB-BD31-4B8C-83A1-F6EECF244321}">
                <p14:modId xmlns:p14="http://schemas.microsoft.com/office/powerpoint/2010/main" val="2133676957"/>
              </p:ext>
            </p:extLst>
          </p:nvPr>
        </p:nvGraphicFramePr>
        <p:xfrm>
          <a:off x="4717080" y="2181110"/>
          <a:ext cx="1800000" cy="1014984"/>
        </p:xfrm>
        <a:graphic>
          <a:graphicData uri="http://schemas.openxmlformats.org/drawingml/2006/table">
            <a:tbl>
              <a:tblPr>
                <a:tableStyleId>{073A0DAA-6AF3-43AB-8588-CEC1D06C72B9}</a:tableStyleId>
              </a:tblPr>
              <a:tblGrid>
                <a:gridCol w="1800000">
                  <a:extLst>
                    <a:ext uri="{9D8B030D-6E8A-4147-A177-3AD203B41FA5}">
                      <a16:colId xmlns:a16="http://schemas.microsoft.com/office/drawing/2014/main" val="20000"/>
                    </a:ext>
                  </a:extLst>
                </a:gridCol>
              </a:tblGrid>
              <a:tr h="342900">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Teacher</a:t>
                      </a:r>
                      <a:endParaRPr kumimoji="1" lang="en-US" altLang="zh-CN" sz="14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T="34290" marB="342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672084">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a:t>
                      </a:r>
                      <a:r>
                        <a:rPr kumimoji="1" lang="en-US" altLang="zh-CN" sz="1400" u="none" strike="noStrike" cap="none" normalizeH="0" baseline="0" dirty="0" err="1">
                          <a:ln>
                            <a:noFill/>
                          </a:ln>
                          <a:effectLst/>
                        </a:rPr>
                        <a:t>addClass</a:t>
                      </a:r>
                      <a:r>
                        <a:rPr kumimoji="1" lang="en-US" altLang="zh-CN" sz="1400" u="none" strike="noStrike" cap="none" normalizeH="0" baseline="0" dirty="0">
                          <a:ln>
                            <a:noFill/>
                          </a:ln>
                          <a:effectLst/>
                        </a:rPr>
                        <a:t>()</a:t>
                      </a:r>
                    </a:p>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a:t>
                      </a:r>
                      <a:r>
                        <a:rPr kumimoji="1" lang="en-US" altLang="zh-CN" sz="1400" u="none" strike="noStrike" cap="none" normalizeH="0" baseline="0" dirty="0" err="1">
                          <a:ln>
                            <a:noFill/>
                          </a:ln>
                          <a:effectLst/>
                        </a:rPr>
                        <a:t>removeClass</a:t>
                      </a:r>
                      <a:r>
                        <a:rPr kumimoji="1" lang="en-US" altLang="zh-CN" sz="1400" u="none" strike="noStrike" cap="none" normalizeH="0" baseline="0" dirty="0">
                          <a:ln>
                            <a:noFill/>
                          </a:ln>
                          <a:effectLst/>
                        </a:rPr>
                        <a:t>()</a:t>
                      </a:r>
                      <a:endParaRPr kumimoji="1" lang="en-US" altLang="zh-CN" sz="14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T="34290" marB="342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24604" name="Rectangle 28"/>
          <p:cNvSpPr>
            <a:spLocks noGrp="1" noChangeArrowheads="1"/>
          </p:cNvSpPr>
          <p:nvPr>
            <p:ph type="ctrTitle" idx="4294967295"/>
          </p:nvPr>
        </p:nvSpPr>
        <p:spPr>
          <a:xfrm>
            <a:off x="539552" y="504379"/>
            <a:ext cx="3923928" cy="383704"/>
          </a:xfrm>
        </p:spPr>
        <p:txBody>
          <a:bodyPr/>
          <a:lstStyle/>
          <a:p>
            <a:pPr algn="l"/>
            <a:r>
              <a:rPr lang="zh-CN" altLang="en-US" sz="1600" dirty="0">
                <a:solidFill>
                  <a:schemeClr val="tx1"/>
                </a:solidFill>
                <a:latin typeface="微软雅黑" panose="020B0503020204020204" pitchFamily="34" charset="-122"/>
                <a:ea typeface="微软雅黑" panose="020B0503020204020204" pitchFamily="34" charset="-122"/>
              </a:rPr>
              <a:t>类图</a:t>
            </a:r>
            <a:r>
              <a:rPr lang="en-US" altLang="zh-CN" sz="1600" dirty="0">
                <a:solidFill>
                  <a:schemeClr val="tx1"/>
                </a:solidFill>
                <a:latin typeface="微软雅黑" panose="020B0503020204020204" pitchFamily="34" charset="-122"/>
                <a:ea typeface="微软雅黑" panose="020B0503020204020204" pitchFamily="34" charset="-122"/>
              </a:rPr>
              <a:t>4</a:t>
            </a:r>
            <a:r>
              <a:rPr lang="zh-CN" altLang="en-US" sz="1600" dirty="0">
                <a:solidFill>
                  <a:schemeClr val="tx1"/>
                </a:solidFill>
                <a:latin typeface="微软雅黑" panose="020B0503020204020204" pitchFamily="34" charset="-122"/>
                <a:ea typeface="微软雅黑" panose="020B0503020204020204" pitchFamily="34" charset="-122"/>
              </a:rPr>
              <a:t>种视图：</a:t>
            </a:r>
          </a:p>
        </p:txBody>
      </p:sp>
      <p:graphicFrame>
        <p:nvGraphicFramePr>
          <p:cNvPr id="24628" name="Group 52"/>
          <p:cNvGraphicFramePr>
            <a:graphicFrameLocks noGrp="1"/>
          </p:cNvGraphicFramePr>
          <p:nvPr>
            <p:extLst>
              <p:ext uri="{D42A27DB-BD31-4B8C-83A1-F6EECF244321}">
                <p14:modId xmlns:p14="http://schemas.microsoft.com/office/powerpoint/2010/main" val="604263683"/>
              </p:ext>
            </p:extLst>
          </p:nvPr>
        </p:nvGraphicFramePr>
        <p:xfrm>
          <a:off x="2602724" y="2181110"/>
          <a:ext cx="1800000" cy="1344168"/>
        </p:xfrm>
        <a:graphic>
          <a:graphicData uri="http://schemas.openxmlformats.org/drawingml/2006/table">
            <a:tbl>
              <a:tblPr>
                <a:tableStyleId>{073A0DAA-6AF3-43AB-8588-CEC1D06C72B9}</a:tableStyleId>
              </a:tblPr>
              <a:tblGrid>
                <a:gridCol w="1800000">
                  <a:extLst>
                    <a:ext uri="{9D8B030D-6E8A-4147-A177-3AD203B41FA5}">
                      <a16:colId xmlns:a16="http://schemas.microsoft.com/office/drawing/2014/main" val="20000"/>
                    </a:ext>
                  </a:extLst>
                </a:gridCol>
              </a:tblGrid>
              <a:tr h="342900">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Teacher</a:t>
                      </a:r>
                      <a:endParaRPr kumimoji="1" lang="en-US" altLang="zh-CN" sz="14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T="34290" marB="342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001268">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a:t>
                      </a:r>
                      <a:r>
                        <a:rPr kumimoji="1" lang="en-US" altLang="zh-CN" sz="1400" u="none" strike="noStrike" cap="none" normalizeH="0" baseline="0" dirty="0" err="1">
                          <a:ln>
                            <a:noFill/>
                          </a:ln>
                          <a:effectLst/>
                        </a:rPr>
                        <a:t>userName</a:t>
                      </a:r>
                      <a:endParaRPr kumimoji="1" lang="en-US" altLang="zh-CN" sz="1400" u="none" strike="noStrike" cap="none" normalizeH="0" baseline="0" dirty="0">
                        <a:ln>
                          <a:noFill/>
                        </a:ln>
                        <a:effectLst/>
                      </a:endParaRPr>
                    </a:p>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-password</a:t>
                      </a:r>
                    </a:p>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a:t>
                      </a:r>
                      <a:r>
                        <a:rPr kumimoji="1" lang="en-US" altLang="zh-CN" sz="1400" u="none" strike="noStrike" cap="none" normalizeH="0" baseline="0" dirty="0" err="1">
                          <a:ln>
                            <a:noFill/>
                          </a:ln>
                          <a:effectLst/>
                        </a:rPr>
                        <a:t>teachClass</a:t>
                      </a:r>
                      <a:endParaRPr kumimoji="1" lang="en-US" altLang="zh-CN" sz="14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T="34290" marB="342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aphicFrame>
        <p:nvGraphicFramePr>
          <p:cNvPr id="24676" name="Group 100"/>
          <p:cNvGraphicFramePr>
            <a:graphicFrameLocks noGrp="1"/>
          </p:cNvGraphicFramePr>
          <p:nvPr>
            <p:extLst>
              <p:ext uri="{D42A27DB-BD31-4B8C-83A1-F6EECF244321}">
                <p14:modId xmlns:p14="http://schemas.microsoft.com/office/powerpoint/2010/main" val="568150218"/>
              </p:ext>
            </p:extLst>
          </p:nvPr>
        </p:nvGraphicFramePr>
        <p:xfrm>
          <a:off x="488368" y="2178927"/>
          <a:ext cx="1800000" cy="2016252"/>
        </p:xfrm>
        <a:graphic>
          <a:graphicData uri="http://schemas.openxmlformats.org/drawingml/2006/table">
            <a:tbl>
              <a:tblPr>
                <a:tableStyleId>{073A0DAA-6AF3-43AB-8588-CEC1D06C72B9}</a:tableStyleId>
              </a:tblPr>
              <a:tblGrid>
                <a:gridCol w="1800000">
                  <a:extLst>
                    <a:ext uri="{9D8B030D-6E8A-4147-A177-3AD203B41FA5}">
                      <a16:colId xmlns:a16="http://schemas.microsoft.com/office/drawing/2014/main" val="20000"/>
                    </a:ext>
                  </a:extLst>
                </a:gridCol>
              </a:tblGrid>
              <a:tr h="342900">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Teacher</a:t>
                      </a:r>
                      <a:endParaRPr kumimoji="1" lang="en-US" altLang="zh-CN" sz="14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T="34290" marB="342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001268">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a:t>
                      </a:r>
                      <a:r>
                        <a:rPr kumimoji="1" lang="en-US" altLang="zh-CN" sz="1400" u="none" strike="noStrike" cap="none" normalizeH="0" baseline="0" dirty="0" err="1">
                          <a:ln>
                            <a:noFill/>
                          </a:ln>
                          <a:effectLst/>
                        </a:rPr>
                        <a:t>userName</a:t>
                      </a:r>
                      <a:endParaRPr kumimoji="1" lang="en-US" altLang="zh-CN" sz="1400" u="none" strike="noStrike" cap="none" normalizeH="0" baseline="0" dirty="0">
                        <a:ln>
                          <a:noFill/>
                        </a:ln>
                        <a:effectLst/>
                      </a:endParaRPr>
                    </a:p>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-password</a:t>
                      </a:r>
                    </a:p>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a:t>
                      </a:r>
                      <a:r>
                        <a:rPr kumimoji="1" lang="en-US" altLang="zh-CN" sz="1400" u="none" strike="noStrike" cap="none" normalizeH="0" baseline="0" dirty="0" err="1">
                          <a:ln>
                            <a:noFill/>
                          </a:ln>
                          <a:effectLst/>
                        </a:rPr>
                        <a:t>teachClass</a:t>
                      </a:r>
                      <a:endParaRPr kumimoji="1" lang="en-US" altLang="zh-CN" sz="14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T="34290" marB="342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672084">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a:t>
                      </a:r>
                      <a:r>
                        <a:rPr kumimoji="1" lang="en-US" altLang="zh-CN" sz="1400" u="none" strike="noStrike" cap="none" normalizeH="0" baseline="0" dirty="0" err="1">
                          <a:ln>
                            <a:noFill/>
                          </a:ln>
                          <a:effectLst/>
                        </a:rPr>
                        <a:t>addClass</a:t>
                      </a:r>
                      <a:r>
                        <a:rPr kumimoji="1" lang="en-US" altLang="zh-CN" sz="1400" u="none" strike="noStrike" cap="none" normalizeH="0" baseline="0" dirty="0">
                          <a:ln>
                            <a:noFill/>
                          </a:ln>
                          <a:effectLst/>
                        </a:rPr>
                        <a:t>( )</a:t>
                      </a:r>
                    </a:p>
                    <a:p>
                      <a:pPr marL="0" marR="0" lvl="0" indent="0" algn="l"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a:t>
                      </a:r>
                      <a:r>
                        <a:rPr kumimoji="1" lang="en-US" altLang="zh-CN" sz="1400" u="none" strike="noStrike" cap="none" normalizeH="0" baseline="0" dirty="0" err="1">
                          <a:ln>
                            <a:noFill/>
                          </a:ln>
                          <a:effectLst/>
                        </a:rPr>
                        <a:t>removeClass</a:t>
                      </a:r>
                      <a:r>
                        <a:rPr kumimoji="1" lang="en-US" altLang="zh-CN" sz="1400" u="none" strike="noStrike" cap="none" normalizeH="0" baseline="0" dirty="0">
                          <a:ln>
                            <a:noFill/>
                          </a:ln>
                          <a:effectLst/>
                        </a:rPr>
                        <a:t>( )</a:t>
                      </a:r>
                      <a:endParaRPr kumimoji="1" lang="en-US" altLang="zh-CN" sz="14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T="34290" marB="342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24627" name="AutoShape 51"/>
          <p:cNvSpPr>
            <a:spLocks noChangeArrowheads="1"/>
          </p:cNvSpPr>
          <p:nvPr/>
        </p:nvSpPr>
        <p:spPr bwMode="auto">
          <a:xfrm>
            <a:off x="668368" y="1138364"/>
            <a:ext cx="1440000" cy="540000"/>
          </a:xfrm>
          <a:prstGeom prst="wedgeRoundRectCallout">
            <a:avLst>
              <a:gd name="adj1" fmla="val -6726"/>
              <a:gd name="adj2" fmla="val 136737"/>
              <a:gd name="adj3" fmla="val 16667"/>
            </a:avLst>
          </a:prstGeom>
          <a:solidFill>
            <a:schemeClr val="accent1">
              <a:lumMod val="20000"/>
              <a:lumOff val="80000"/>
            </a:schemeClr>
          </a:solidFill>
          <a:ln w="9525">
            <a:solidFill>
              <a:schemeClr val="accent6">
                <a:lumMod val="40000"/>
                <a:lumOff val="60000"/>
              </a:schemeClr>
            </a:solidFill>
            <a:miter lim="800000"/>
          </a:ln>
          <a:effectLst/>
        </p:spPr>
        <p:txBody>
          <a:bodyPr anchor="ctr" anchorCtr="1"/>
          <a:lstStyle/>
          <a:p>
            <a:pPr algn="ctr"/>
            <a:r>
              <a:rPr lang="en-US" altLang="zh-CN" sz="1400" b="1" dirty="0">
                <a:latin typeface="微软雅黑" panose="020B0503020204020204" pitchFamily="34" charset="-122"/>
                <a:ea typeface="微软雅黑" panose="020B0503020204020204" pitchFamily="34" charset="-122"/>
              </a:rPr>
              <a:t>1. </a:t>
            </a:r>
            <a:r>
              <a:rPr lang="zh-CN" altLang="en-US" sz="1400" b="1" dirty="0">
                <a:latin typeface="微软雅黑" panose="020B0503020204020204" pitchFamily="34" charset="-122"/>
                <a:ea typeface="微软雅黑" panose="020B0503020204020204" pitchFamily="34" charset="-122"/>
              </a:rPr>
              <a:t>同时显示属性和方法</a:t>
            </a:r>
          </a:p>
        </p:txBody>
      </p:sp>
      <p:sp>
        <p:nvSpPr>
          <p:cNvPr id="24629" name="AutoShape 53"/>
          <p:cNvSpPr>
            <a:spLocks noChangeArrowheads="1"/>
          </p:cNvSpPr>
          <p:nvPr/>
        </p:nvSpPr>
        <p:spPr bwMode="auto">
          <a:xfrm>
            <a:off x="2782724" y="1133072"/>
            <a:ext cx="1440000" cy="540000"/>
          </a:xfrm>
          <a:prstGeom prst="wedgeRoundRectCallout">
            <a:avLst>
              <a:gd name="adj1" fmla="val -369"/>
              <a:gd name="adj2" fmla="val 140295"/>
              <a:gd name="adj3" fmla="val 16667"/>
            </a:avLst>
          </a:prstGeom>
          <a:solidFill>
            <a:schemeClr val="accent1">
              <a:lumMod val="20000"/>
              <a:lumOff val="80000"/>
            </a:schemeClr>
          </a:solidFill>
          <a:ln w="9525">
            <a:solidFill>
              <a:schemeClr val="accent6">
                <a:lumMod val="40000"/>
                <a:lumOff val="60000"/>
              </a:schemeClr>
            </a:solidFill>
            <a:miter lim="800000"/>
          </a:ln>
          <a:effectLst/>
        </p:spPr>
        <p:txBody>
          <a:bodyPr anchor="ctr" anchorCtr="1"/>
          <a:lstStyle/>
          <a:p>
            <a:pPr algn="ctr"/>
            <a:r>
              <a:rPr lang="en-US" altLang="zh-CN" sz="1400" b="1" dirty="0">
                <a:latin typeface="微软雅黑" panose="020B0503020204020204" pitchFamily="34" charset="-122"/>
                <a:ea typeface="微软雅黑" panose="020B0503020204020204" pitchFamily="34" charset="-122"/>
              </a:rPr>
              <a:t>2. </a:t>
            </a:r>
            <a:r>
              <a:rPr lang="zh-CN" altLang="en-US" sz="1400" b="1" dirty="0">
                <a:latin typeface="微软雅黑" panose="020B0503020204020204" pitchFamily="34" charset="-122"/>
                <a:ea typeface="微软雅黑" panose="020B0503020204020204" pitchFamily="34" charset="-122"/>
              </a:rPr>
              <a:t>只显示属性</a:t>
            </a:r>
          </a:p>
        </p:txBody>
      </p:sp>
      <p:sp>
        <p:nvSpPr>
          <p:cNvPr id="24631" name="AutoShape 55"/>
          <p:cNvSpPr>
            <a:spLocks noChangeArrowheads="1"/>
          </p:cNvSpPr>
          <p:nvPr/>
        </p:nvSpPr>
        <p:spPr bwMode="auto">
          <a:xfrm>
            <a:off x="4897080" y="1128476"/>
            <a:ext cx="1440000" cy="540000"/>
          </a:xfrm>
          <a:prstGeom prst="wedgeRoundRectCallout">
            <a:avLst>
              <a:gd name="adj1" fmla="val 2191"/>
              <a:gd name="adj2" fmla="val 142616"/>
              <a:gd name="adj3" fmla="val 16667"/>
            </a:avLst>
          </a:prstGeom>
          <a:solidFill>
            <a:schemeClr val="accent1">
              <a:lumMod val="20000"/>
              <a:lumOff val="80000"/>
            </a:schemeClr>
          </a:solidFill>
          <a:ln w="9525">
            <a:solidFill>
              <a:schemeClr val="accent6">
                <a:lumMod val="40000"/>
                <a:lumOff val="60000"/>
              </a:schemeClr>
            </a:solidFill>
            <a:miter lim="800000"/>
          </a:ln>
          <a:effectLst/>
        </p:spPr>
        <p:txBody>
          <a:bodyPr anchor="ctr" anchorCtr="1"/>
          <a:lstStyle/>
          <a:p>
            <a:pPr algn="ctr"/>
            <a:r>
              <a:rPr lang="en-US" altLang="zh-CN" sz="1400" b="1" dirty="0">
                <a:latin typeface="微软雅黑" panose="020B0503020204020204" pitchFamily="34" charset="-122"/>
                <a:ea typeface="微软雅黑" panose="020B0503020204020204" pitchFamily="34" charset="-122"/>
              </a:rPr>
              <a:t>3. </a:t>
            </a:r>
            <a:r>
              <a:rPr lang="zh-CN" altLang="en-US" sz="1400" b="1" dirty="0">
                <a:latin typeface="微软雅黑" panose="020B0503020204020204" pitchFamily="34" charset="-122"/>
                <a:ea typeface="微软雅黑" panose="020B0503020204020204" pitchFamily="34" charset="-122"/>
              </a:rPr>
              <a:t>只显示方法</a:t>
            </a:r>
          </a:p>
        </p:txBody>
      </p:sp>
      <p:graphicFrame>
        <p:nvGraphicFramePr>
          <p:cNvPr id="24674" name="Group 98"/>
          <p:cNvGraphicFramePr>
            <a:graphicFrameLocks noGrp="1"/>
          </p:cNvGraphicFramePr>
          <p:nvPr>
            <p:extLst>
              <p:ext uri="{D42A27DB-BD31-4B8C-83A1-F6EECF244321}">
                <p14:modId xmlns:p14="http://schemas.microsoft.com/office/powerpoint/2010/main" val="1991657089"/>
              </p:ext>
            </p:extLst>
          </p:nvPr>
        </p:nvGraphicFramePr>
        <p:xfrm>
          <a:off x="6831436" y="2178927"/>
          <a:ext cx="1800000" cy="342900"/>
        </p:xfrm>
        <a:graphic>
          <a:graphicData uri="http://schemas.openxmlformats.org/drawingml/2006/table">
            <a:tbl>
              <a:tblPr>
                <a:tableStyleId>{073A0DAA-6AF3-43AB-8588-CEC1D06C72B9}</a:tableStyleId>
              </a:tblPr>
              <a:tblGrid>
                <a:gridCol w="1800000">
                  <a:extLst>
                    <a:ext uri="{9D8B030D-6E8A-4147-A177-3AD203B41FA5}">
                      <a16:colId xmlns:a16="http://schemas.microsoft.com/office/drawing/2014/main" val="20000"/>
                    </a:ext>
                  </a:extLst>
                </a:gridCol>
              </a:tblGrid>
              <a:tr h="342900">
                <a:tc>
                  <a:txBody>
                    <a:bodyPr/>
                    <a:lstStyle>
                      <a:lvl1pPr>
                        <a:spcBef>
                          <a:spcPct val="20000"/>
                        </a:spcBef>
                        <a:defRPr kumimoji="1" sz="2800" b="1">
                          <a:solidFill>
                            <a:schemeClr val="tx1"/>
                          </a:solidFill>
                          <a:latin typeface="Times New Roman" panose="02020603050405020304" pitchFamily="18" charset="0"/>
                          <a:ea typeface="宋体" panose="02010600030101010101" pitchFamily="2" charset="-122"/>
                        </a:defRPr>
                      </a:lvl1pPr>
                      <a:lvl2pPr>
                        <a:spcBef>
                          <a:spcPct val="20000"/>
                        </a:spcBef>
                        <a:defRPr kumimoji="1" sz="2400" b="1">
                          <a:solidFill>
                            <a:schemeClr val="tx1"/>
                          </a:solidFill>
                          <a:latin typeface="Times New Roman" panose="02020603050405020304" pitchFamily="18" charset="0"/>
                          <a:ea typeface="宋体" panose="02010600030101010101" pitchFamily="2" charset="-122"/>
                        </a:defRPr>
                      </a:lvl2pPr>
                      <a:lvl3pPr>
                        <a:spcBef>
                          <a:spcPct val="20000"/>
                        </a:spcBef>
                        <a:defRPr kumimoji="1" sz="2000" b="1">
                          <a:solidFill>
                            <a:schemeClr val="tx1"/>
                          </a:solidFill>
                          <a:latin typeface="Times New Roman" panose="02020603050405020304" pitchFamily="18" charset="0"/>
                          <a:ea typeface="宋体" panose="02010600030101010101" pitchFamily="2" charset="-122"/>
                        </a:defRPr>
                      </a:lvl3pPr>
                      <a:lvl4pPr>
                        <a:spcBef>
                          <a:spcPct val="20000"/>
                        </a:spcBef>
                        <a:defRPr kumimoji="1" b="1">
                          <a:solidFill>
                            <a:schemeClr val="tx1"/>
                          </a:solidFill>
                          <a:latin typeface="Times New Roman" panose="02020603050405020304" pitchFamily="18" charset="0"/>
                          <a:ea typeface="宋体" panose="02010600030101010101" pitchFamily="2" charset="-122"/>
                        </a:defRPr>
                      </a:lvl4pPr>
                      <a:lvl5pPr>
                        <a:spcBef>
                          <a:spcPct val="20000"/>
                        </a:spcBef>
                        <a:defRPr kumimoji="1" b="1">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defRPr kumimoji="1"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1" lang="en-US" altLang="zh-CN" sz="1400" u="none" strike="noStrike" cap="none" normalizeH="0" baseline="0" dirty="0">
                          <a:ln>
                            <a:noFill/>
                          </a:ln>
                          <a:effectLst/>
                        </a:rPr>
                        <a:t>Teacher</a:t>
                      </a:r>
                      <a:endParaRPr kumimoji="1" lang="en-US" altLang="zh-CN" sz="14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T="34290" marB="342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24672" name="AutoShape 96"/>
          <p:cNvSpPr>
            <a:spLocks noChangeArrowheads="1"/>
          </p:cNvSpPr>
          <p:nvPr/>
        </p:nvSpPr>
        <p:spPr bwMode="auto">
          <a:xfrm>
            <a:off x="7011436" y="1122842"/>
            <a:ext cx="1440000" cy="540000"/>
          </a:xfrm>
          <a:prstGeom prst="wedgeRoundRectCallout">
            <a:avLst>
              <a:gd name="adj1" fmla="val 2177"/>
              <a:gd name="adj2" fmla="val 144528"/>
              <a:gd name="adj3" fmla="val 16667"/>
            </a:avLst>
          </a:prstGeom>
          <a:solidFill>
            <a:schemeClr val="accent1">
              <a:lumMod val="20000"/>
              <a:lumOff val="80000"/>
            </a:schemeClr>
          </a:solidFill>
          <a:ln w="9525">
            <a:solidFill>
              <a:schemeClr val="accent6">
                <a:lumMod val="40000"/>
                <a:lumOff val="60000"/>
              </a:schemeClr>
            </a:solidFill>
            <a:miter lim="800000"/>
          </a:ln>
          <a:effectLst/>
        </p:spPr>
        <p:txBody>
          <a:bodyPr anchor="ctr" anchorCtr="1"/>
          <a:lstStyle/>
          <a:p>
            <a:pPr algn="ctr"/>
            <a:r>
              <a:rPr lang="en-US" altLang="zh-CN" sz="1400" b="1" dirty="0">
                <a:latin typeface="微软雅黑" panose="020B0503020204020204" pitchFamily="34" charset="-122"/>
                <a:ea typeface="微软雅黑" panose="020B0503020204020204" pitchFamily="34" charset="-122"/>
              </a:rPr>
              <a:t>4. </a:t>
            </a:r>
            <a:r>
              <a:rPr lang="zh-CN" altLang="en-US" sz="1400" b="1" dirty="0">
                <a:latin typeface="微软雅黑" panose="020B0503020204020204" pitchFamily="34" charset="-122"/>
                <a:ea typeface="微软雅黑" panose="020B0503020204020204" pitchFamily="34" charset="-122"/>
              </a:rPr>
              <a:t>不显示属性和方法</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627"/>
                                        </p:tgtEl>
                                        <p:attrNameLst>
                                          <p:attrName>style.visibility</p:attrName>
                                        </p:attrNameLst>
                                      </p:cBhvr>
                                      <p:to>
                                        <p:strVal val="visible"/>
                                      </p:to>
                                    </p:set>
                                    <p:animEffect transition="in" filter="fade">
                                      <p:cBhvr>
                                        <p:cTn id="7" dur="1000"/>
                                        <p:tgtEl>
                                          <p:spTgt spid="24627"/>
                                        </p:tgtEl>
                                      </p:cBhvr>
                                    </p:animEffect>
                                    <p:anim calcmode="lin" valueType="num">
                                      <p:cBhvr>
                                        <p:cTn id="8" dur="1000" fill="hold"/>
                                        <p:tgtEl>
                                          <p:spTgt spid="24627"/>
                                        </p:tgtEl>
                                        <p:attrNameLst>
                                          <p:attrName>ppt_x</p:attrName>
                                        </p:attrNameLst>
                                      </p:cBhvr>
                                      <p:tavLst>
                                        <p:tav tm="0">
                                          <p:val>
                                            <p:strVal val="#ppt_x"/>
                                          </p:val>
                                        </p:tav>
                                        <p:tav tm="100000">
                                          <p:val>
                                            <p:strVal val="#ppt_x"/>
                                          </p:val>
                                        </p:tav>
                                      </p:tavLst>
                                    </p:anim>
                                    <p:anim calcmode="lin" valueType="num">
                                      <p:cBhvr>
                                        <p:cTn id="9" dur="1000" fill="hold"/>
                                        <p:tgtEl>
                                          <p:spTgt spid="2462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24676"/>
                                        </p:tgtEl>
                                        <p:attrNameLst>
                                          <p:attrName>style.visibility</p:attrName>
                                        </p:attrNameLst>
                                      </p:cBhvr>
                                      <p:to>
                                        <p:strVal val="visible"/>
                                      </p:to>
                                    </p:set>
                                    <p:animEffect transition="in" filter="fade">
                                      <p:cBhvr>
                                        <p:cTn id="13" dur="1000"/>
                                        <p:tgtEl>
                                          <p:spTgt spid="24676"/>
                                        </p:tgtEl>
                                      </p:cBhvr>
                                    </p:animEffect>
                                    <p:anim calcmode="lin" valueType="num">
                                      <p:cBhvr>
                                        <p:cTn id="14" dur="1000" fill="hold"/>
                                        <p:tgtEl>
                                          <p:spTgt spid="24676"/>
                                        </p:tgtEl>
                                        <p:attrNameLst>
                                          <p:attrName>ppt_x</p:attrName>
                                        </p:attrNameLst>
                                      </p:cBhvr>
                                      <p:tavLst>
                                        <p:tav tm="0">
                                          <p:val>
                                            <p:strVal val="#ppt_x"/>
                                          </p:val>
                                        </p:tav>
                                        <p:tav tm="100000">
                                          <p:val>
                                            <p:strVal val="#ppt_x"/>
                                          </p:val>
                                        </p:tav>
                                      </p:tavLst>
                                    </p:anim>
                                    <p:anim calcmode="lin" valueType="num">
                                      <p:cBhvr>
                                        <p:cTn id="15" dur="1000" fill="hold"/>
                                        <p:tgtEl>
                                          <p:spTgt spid="2467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24629"/>
                                        </p:tgtEl>
                                        <p:attrNameLst>
                                          <p:attrName>style.visibility</p:attrName>
                                        </p:attrNameLst>
                                      </p:cBhvr>
                                      <p:to>
                                        <p:strVal val="visible"/>
                                      </p:to>
                                    </p:set>
                                    <p:animEffect transition="in" filter="fade">
                                      <p:cBhvr>
                                        <p:cTn id="20" dur="1000"/>
                                        <p:tgtEl>
                                          <p:spTgt spid="24629"/>
                                        </p:tgtEl>
                                      </p:cBhvr>
                                    </p:animEffect>
                                    <p:anim calcmode="lin" valueType="num">
                                      <p:cBhvr>
                                        <p:cTn id="21" dur="1000" fill="hold"/>
                                        <p:tgtEl>
                                          <p:spTgt spid="24629"/>
                                        </p:tgtEl>
                                        <p:attrNameLst>
                                          <p:attrName>ppt_x</p:attrName>
                                        </p:attrNameLst>
                                      </p:cBhvr>
                                      <p:tavLst>
                                        <p:tav tm="0">
                                          <p:val>
                                            <p:strVal val="#ppt_x"/>
                                          </p:val>
                                        </p:tav>
                                        <p:tav tm="100000">
                                          <p:val>
                                            <p:strVal val="#ppt_x"/>
                                          </p:val>
                                        </p:tav>
                                      </p:tavLst>
                                    </p:anim>
                                    <p:anim calcmode="lin" valueType="num">
                                      <p:cBhvr>
                                        <p:cTn id="22" dur="1000" fill="hold"/>
                                        <p:tgtEl>
                                          <p:spTgt spid="24629"/>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42" presetClass="entr" presetSubtype="0" fill="hold" nodeType="afterEffect">
                                  <p:stCondLst>
                                    <p:cond delay="0"/>
                                  </p:stCondLst>
                                  <p:childTnLst>
                                    <p:set>
                                      <p:cBhvr>
                                        <p:cTn id="25" dur="1" fill="hold">
                                          <p:stCondLst>
                                            <p:cond delay="0"/>
                                          </p:stCondLst>
                                        </p:cTn>
                                        <p:tgtEl>
                                          <p:spTgt spid="24628"/>
                                        </p:tgtEl>
                                        <p:attrNameLst>
                                          <p:attrName>style.visibility</p:attrName>
                                        </p:attrNameLst>
                                      </p:cBhvr>
                                      <p:to>
                                        <p:strVal val="visible"/>
                                      </p:to>
                                    </p:set>
                                    <p:animEffect transition="in" filter="fade">
                                      <p:cBhvr>
                                        <p:cTn id="26" dur="1000"/>
                                        <p:tgtEl>
                                          <p:spTgt spid="24628"/>
                                        </p:tgtEl>
                                      </p:cBhvr>
                                    </p:animEffect>
                                    <p:anim calcmode="lin" valueType="num">
                                      <p:cBhvr>
                                        <p:cTn id="27" dur="1000" fill="hold"/>
                                        <p:tgtEl>
                                          <p:spTgt spid="24628"/>
                                        </p:tgtEl>
                                        <p:attrNameLst>
                                          <p:attrName>ppt_x</p:attrName>
                                        </p:attrNameLst>
                                      </p:cBhvr>
                                      <p:tavLst>
                                        <p:tav tm="0">
                                          <p:val>
                                            <p:strVal val="#ppt_x"/>
                                          </p:val>
                                        </p:tav>
                                        <p:tav tm="100000">
                                          <p:val>
                                            <p:strVal val="#ppt_x"/>
                                          </p:val>
                                        </p:tav>
                                      </p:tavLst>
                                    </p:anim>
                                    <p:anim calcmode="lin" valueType="num">
                                      <p:cBhvr>
                                        <p:cTn id="28" dur="1000" fill="hold"/>
                                        <p:tgtEl>
                                          <p:spTgt spid="24628"/>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24631"/>
                                        </p:tgtEl>
                                        <p:attrNameLst>
                                          <p:attrName>style.visibility</p:attrName>
                                        </p:attrNameLst>
                                      </p:cBhvr>
                                      <p:to>
                                        <p:strVal val="visible"/>
                                      </p:to>
                                    </p:set>
                                    <p:animEffect transition="in" filter="fade">
                                      <p:cBhvr>
                                        <p:cTn id="33" dur="1000"/>
                                        <p:tgtEl>
                                          <p:spTgt spid="24631"/>
                                        </p:tgtEl>
                                      </p:cBhvr>
                                    </p:animEffect>
                                    <p:anim calcmode="lin" valueType="num">
                                      <p:cBhvr>
                                        <p:cTn id="34" dur="1000" fill="hold"/>
                                        <p:tgtEl>
                                          <p:spTgt spid="24631"/>
                                        </p:tgtEl>
                                        <p:attrNameLst>
                                          <p:attrName>ppt_x</p:attrName>
                                        </p:attrNameLst>
                                      </p:cBhvr>
                                      <p:tavLst>
                                        <p:tav tm="0">
                                          <p:val>
                                            <p:strVal val="#ppt_x"/>
                                          </p:val>
                                        </p:tav>
                                        <p:tav tm="100000">
                                          <p:val>
                                            <p:strVal val="#ppt_x"/>
                                          </p:val>
                                        </p:tav>
                                      </p:tavLst>
                                    </p:anim>
                                    <p:anim calcmode="lin" valueType="num">
                                      <p:cBhvr>
                                        <p:cTn id="35" dur="1000" fill="hold"/>
                                        <p:tgtEl>
                                          <p:spTgt spid="24631"/>
                                        </p:tgtEl>
                                        <p:attrNameLst>
                                          <p:attrName>ppt_y</p:attrName>
                                        </p:attrNameLst>
                                      </p:cBhvr>
                                      <p:tavLst>
                                        <p:tav tm="0">
                                          <p:val>
                                            <p:strVal val="#ppt_y+.1"/>
                                          </p:val>
                                        </p:tav>
                                        <p:tav tm="100000">
                                          <p:val>
                                            <p:strVal val="#ppt_y"/>
                                          </p:val>
                                        </p:tav>
                                      </p:tavLst>
                                    </p:anim>
                                  </p:childTnLst>
                                </p:cTn>
                              </p:par>
                            </p:childTnLst>
                          </p:cTn>
                        </p:par>
                        <p:par>
                          <p:cTn id="36" fill="hold">
                            <p:stCondLst>
                              <p:cond delay="1000"/>
                            </p:stCondLst>
                            <p:childTnLst>
                              <p:par>
                                <p:cTn id="37" presetID="42" presetClass="entr" presetSubtype="0" fill="hold" nodeType="afterEffect">
                                  <p:stCondLst>
                                    <p:cond delay="0"/>
                                  </p:stCondLst>
                                  <p:childTnLst>
                                    <p:set>
                                      <p:cBhvr>
                                        <p:cTn id="38" dur="1" fill="hold">
                                          <p:stCondLst>
                                            <p:cond delay="0"/>
                                          </p:stCondLst>
                                        </p:cTn>
                                        <p:tgtEl>
                                          <p:spTgt spid="24630"/>
                                        </p:tgtEl>
                                        <p:attrNameLst>
                                          <p:attrName>style.visibility</p:attrName>
                                        </p:attrNameLst>
                                      </p:cBhvr>
                                      <p:to>
                                        <p:strVal val="visible"/>
                                      </p:to>
                                    </p:set>
                                    <p:animEffect transition="in" filter="fade">
                                      <p:cBhvr>
                                        <p:cTn id="39" dur="1000"/>
                                        <p:tgtEl>
                                          <p:spTgt spid="24630"/>
                                        </p:tgtEl>
                                      </p:cBhvr>
                                    </p:animEffect>
                                    <p:anim calcmode="lin" valueType="num">
                                      <p:cBhvr>
                                        <p:cTn id="40" dur="1000" fill="hold"/>
                                        <p:tgtEl>
                                          <p:spTgt spid="24630"/>
                                        </p:tgtEl>
                                        <p:attrNameLst>
                                          <p:attrName>ppt_x</p:attrName>
                                        </p:attrNameLst>
                                      </p:cBhvr>
                                      <p:tavLst>
                                        <p:tav tm="0">
                                          <p:val>
                                            <p:strVal val="#ppt_x"/>
                                          </p:val>
                                        </p:tav>
                                        <p:tav tm="100000">
                                          <p:val>
                                            <p:strVal val="#ppt_x"/>
                                          </p:val>
                                        </p:tav>
                                      </p:tavLst>
                                    </p:anim>
                                    <p:anim calcmode="lin" valueType="num">
                                      <p:cBhvr>
                                        <p:cTn id="41" dur="1000" fill="hold"/>
                                        <p:tgtEl>
                                          <p:spTgt spid="24630"/>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24672"/>
                                        </p:tgtEl>
                                        <p:attrNameLst>
                                          <p:attrName>style.visibility</p:attrName>
                                        </p:attrNameLst>
                                      </p:cBhvr>
                                      <p:to>
                                        <p:strVal val="visible"/>
                                      </p:to>
                                    </p:set>
                                    <p:animEffect transition="in" filter="fade">
                                      <p:cBhvr>
                                        <p:cTn id="46" dur="1000"/>
                                        <p:tgtEl>
                                          <p:spTgt spid="24672"/>
                                        </p:tgtEl>
                                      </p:cBhvr>
                                    </p:animEffect>
                                    <p:anim calcmode="lin" valueType="num">
                                      <p:cBhvr>
                                        <p:cTn id="47" dur="1000" fill="hold"/>
                                        <p:tgtEl>
                                          <p:spTgt spid="24672"/>
                                        </p:tgtEl>
                                        <p:attrNameLst>
                                          <p:attrName>ppt_x</p:attrName>
                                        </p:attrNameLst>
                                      </p:cBhvr>
                                      <p:tavLst>
                                        <p:tav tm="0">
                                          <p:val>
                                            <p:strVal val="#ppt_x"/>
                                          </p:val>
                                        </p:tav>
                                        <p:tav tm="100000">
                                          <p:val>
                                            <p:strVal val="#ppt_x"/>
                                          </p:val>
                                        </p:tav>
                                      </p:tavLst>
                                    </p:anim>
                                    <p:anim calcmode="lin" valueType="num">
                                      <p:cBhvr>
                                        <p:cTn id="48" dur="1000" fill="hold"/>
                                        <p:tgtEl>
                                          <p:spTgt spid="24672"/>
                                        </p:tgtEl>
                                        <p:attrNameLst>
                                          <p:attrName>ppt_y</p:attrName>
                                        </p:attrNameLst>
                                      </p:cBhvr>
                                      <p:tavLst>
                                        <p:tav tm="0">
                                          <p:val>
                                            <p:strVal val="#ppt_y+.1"/>
                                          </p:val>
                                        </p:tav>
                                        <p:tav tm="100000">
                                          <p:val>
                                            <p:strVal val="#ppt_y"/>
                                          </p:val>
                                        </p:tav>
                                      </p:tavLst>
                                    </p:anim>
                                  </p:childTnLst>
                                </p:cTn>
                              </p:par>
                            </p:childTnLst>
                          </p:cTn>
                        </p:par>
                        <p:par>
                          <p:cTn id="49" fill="hold">
                            <p:stCondLst>
                              <p:cond delay="1000"/>
                            </p:stCondLst>
                            <p:childTnLst>
                              <p:par>
                                <p:cTn id="50" presetID="42" presetClass="entr" presetSubtype="0" fill="hold" nodeType="afterEffect">
                                  <p:stCondLst>
                                    <p:cond delay="0"/>
                                  </p:stCondLst>
                                  <p:childTnLst>
                                    <p:set>
                                      <p:cBhvr>
                                        <p:cTn id="51" dur="1" fill="hold">
                                          <p:stCondLst>
                                            <p:cond delay="0"/>
                                          </p:stCondLst>
                                        </p:cTn>
                                        <p:tgtEl>
                                          <p:spTgt spid="24674"/>
                                        </p:tgtEl>
                                        <p:attrNameLst>
                                          <p:attrName>style.visibility</p:attrName>
                                        </p:attrNameLst>
                                      </p:cBhvr>
                                      <p:to>
                                        <p:strVal val="visible"/>
                                      </p:to>
                                    </p:set>
                                    <p:animEffect transition="in" filter="fade">
                                      <p:cBhvr>
                                        <p:cTn id="52" dur="1000"/>
                                        <p:tgtEl>
                                          <p:spTgt spid="24674"/>
                                        </p:tgtEl>
                                      </p:cBhvr>
                                    </p:animEffect>
                                    <p:anim calcmode="lin" valueType="num">
                                      <p:cBhvr>
                                        <p:cTn id="53" dur="1000" fill="hold"/>
                                        <p:tgtEl>
                                          <p:spTgt spid="24674"/>
                                        </p:tgtEl>
                                        <p:attrNameLst>
                                          <p:attrName>ppt_x</p:attrName>
                                        </p:attrNameLst>
                                      </p:cBhvr>
                                      <p:tavLst>
                                        <p:tav tm="0">
                                          <p:val>
                                            <p:strVal val="#ppt_x"/>
                                          </p:val>
                                        </p:tav>
                                        <p:tav tm="100000">
                                          <p:val>
                                            <p:strVal val="#ppt_x"/>
                                          </p:val>
                                        </p:tav>
                                      </p:tavLst>
                                    </p:anim>
                                    <p:anim calcmode="lin" valueType="num">
                                      <p:cBhvr>
                                        <p:cTn id="54" dur="1000" fill="hold"/>
                                        <p:tgtEl>
                                          <p:spTgt spid="246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27" grpId="0" animBg="1"/>
      <p:bldP spid="24629" grpId="0" animBg="1"/>
      <p:bldP spid="24631" grpId="0" animBg="1"/>
      <p:bldP spid="24672" grpId="0" animBg="1"/>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a:off x="797494" y="801611"/>
            <a:ext cx="2781531" cy="369332"/>
          </a:xfrm>
          <a:prstGeom prst="rect">
            <a:avLst/>
          </a:prstGeom>
        </p:spPr>
        <p:txBody>
          <a:bodyPr wrap="none">
            <a:spAutoFit/>
          </a:bodyPr>
          <a:lstStyle/>
          <a:p>
            <a:pPr marL="285750" indent="-285750">
              <a:buFont typeface="Wingdings" panose="05000000000000000000" pitchFamily="2" charset="2"/>
              <a:buChar char="u"/>
            </a:pPr>
            <a:r>
              <a:rPr lang="zh-CN" altLang="en-US" sz="1800" b="1" dirty="0">
                <a:solidFill>
                  <a:schemeClr val="accent2"/>
                </a:solidFill>
                <a:latin typeface="微软雅黑" panose="020B0503020204020204" pitchFamily="34" charset="-122"/>
                <a:ea typeface="微软雅黑" panose="020B0503020204020204" pitchFamily="34" charset="-122"/>
              </a:rPr>
              <a:t>类之间关系的表达方式</a:t>
            </a:r>
          </a:p>
        </p:txBody>
      </p:sp>
      <p:sp>
        <p:nvSpPr>
          <p:cNvPr id="14" name="矩形 13"/>
          <p:cNvSpPr/>
          <p:nvPr/>
        </p:nvSpPr>
        <p:spPr>
          <a:xfrm>
            <a:off x="1004908" y="1275606"/>
            <a:ext cx="6533139" cy="1384995"/>
          </a:xfrm>
          <a:prstGeom prst="rect">
            <a:avLst/>
          </a:prstGeom>
        </p:spPr>
        <p:txBody>
          <a:bodyPr wrap="square">
            <a:spAutoFit/>
          </a:bodyPr>
          <a:lstStyle/>
          <a:p>
            <a:pPr>
              <a:lnSpc>
                <a:spcPct val="150000"/>
              </a:lnSpc>
            </a:pPr>
            <a:r>
              <a:rPr lang="zh-CN" altLang="en-US" sz="1400" dirty="0">
                <a:solidFill>
                  <a:srgbClr val="333333"/>
                </a:solidFill>
                <a:latin typeface="微软雅黑" panose="020B0503020204020204" pitchFamily="34" charset="-122"/>
                <a:ea typeface="微软雅黑" panose="020B0503020204020204" pitchFamily="34" charset="-122"/>
              </a:rPr>
              <a:t>　在</a:t>
            </a:r>
            <a:r>
              <a:rPr lang="en-US" altLang="zh-CN" sz="1400" dirty="0">
                <a:solidFill>
                  <a:srgbClr val="333333"/>
                </a:solidFill>
                <a:latin typeface="微软雅黑" panose="020B0503020204020204" pitchFamily="34" charset="-122"/>
                <a:ea typeface="微软雅黑" panose="020B0503020204020204" pitchFamily="34" charset="-122"/>
              </a:rPr>
              <a:t>UML</a:t>
            </a:r>
            <a:r>
              <a:rPr lang="zh-CN" altLang="en-US" sz="1400" dirty="0">
                <a:solidFill>
                  <a:srgbClr val="333333"/>
                </a:solidFill>
                <a:latin typeface="微软雅黑" panose="020B0503020204020204" pitchFamily="34" charset="-122"/>
                <a:ea typeface="微软雅黑" panose="020B0503020204020204" pitchFamily="34" charset="-122"/>
              </a:rPr>
              <a:t>的类图中，常见的有以下几种关系</a:t>
            </a:r>
            <a:r>
              <a:rPr lang="en-US" altLang="zh-CN" sz="1400" dirty="0">
                <a:solidFill>
                  <a:srgbClr val="333333"/>
                </a:solidFill>
                <a:latin typeface="微软雅黑" panose="020B0503020204020204" pitchFamily="34" charset="-122"/>
                <a:ea typeface="微软雅黑" panose="020B0503020204020204" pitchFamily="34" charset="-122"/>
              </a:rPr>
              <a:t>: </a:t>
            </a:r>
          </a:p>
          <a:p>
            <a:pPr>
              <a:lnSpc>
                <a:spcPct val="150000"/>
              </a:lnSpc>
            </a:pPr>
            <a:r>
              <a:rPr lang="zh-CN" altLang="en-US" sz="14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FF0000"/>
                </a:solidFill>
                <a:latin typeface="微软雅黑" panose="020B0503020204020204" pitchFamily="34" charset="-122"/>
                <a:ea typeface="微软雅黑" panose="020B0503020204020204" pitchFamily="34" charset="-122"/>
              </a:rPr>
              <a:t>泛化</a:t>
            </a:r>
            <a:r>
              <a:rPr lang="zh-CN" altLang="en-US" sz="1400" dirty="0">
                <a:solidFill>
                  <a:srgbClr val="333333"/>
                </a:solidFill>
                <a:latin typeface="微软雅黑" panose="020B0503020204020204" pitchFamily="34" charset="-122"/>
                <a:ea typeface="微软雅黑" panose="020B0503020204020204" pitchFamily="34" charset="-122"/>
              </a:rPr>
              <a:t>（</a:t>
            </a:r>
            <a:r>
              <a:rPr lang="en-US" altLang="zh-CN" sz="1400" dirty="0">
                <a:solidFill>
                  <a:srgbClr val="333333"/>
                </a:solidFill>
                <a:latin typeface="微软雅黑" panose="020B0503020204020204" pitchFamily="34" charset="-122"/>
                <a:ea typeface="微软雅黑" panose="020B0503020204020204" pitchFamily="34" charset="-122"/>
              </a:rPr>
              <a:t>Generalization</a:t>
            </a:r>
            <a:r>
              <a:rPr lang="zh-CN" altLang="en-US" sz="1400" dirty="0">
                <a:solidFill>
                  <a:srgbClr val="333333"/>
                </a:solidFill>
                <a:latin typeface="微软雅黑" panose="020B0503020204020204" pitchFamily="34" charset="-122"/>
                <a:ea typeface="微软雅黑" panose="020B0503020204020204" pitchFamily="34" charset="-122"/>
              </a:rPr>
              <a:t>）　</a:t>
            </a:r>
            <a:r>
              <a:rPr lang="en-US" altLang="zh-CN" sz="14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FF0000"/>
                </a:solidFill>
                <a:latin typeface="微软雅黑" panose="020B0503020204020204" pitchFamily="34" charset="-122"/>
                <a:ea typeface="微软雅黑" panose="020B0503020204020204" pitchFamily="34" charset="-122"/>
              </a:rPr>
              <a:t>实现</a:t>
            </a:r>
            <a:r>
              <a:rPr lang="zh-CN" altLang="en-US" sz="1400" dirty="0">
                <a:solidFill>
                  <a:srgbClr val="333333"/>
                </a:solidFill>
                <a:latin typeface="微软雅黑" panose="020B0503020204020204" pitchFamily="34" charset="-122"/>
                <a:ea typeface="微软雅黑" panose="020B0503020204020204" pitchFamily="34" charset="-122"/>
              </a:rPr>
              <a:t>（</a:t>
            </a:r>
            <a:r>
              <a:rPr lang="en-US" altLang="zh-CN" sz="1400" dirty="0">
                <a:solidFill>
                  <a:srgbClr val="333333"/>
                </a:solidFill>
                <a:latin typeface="微软雅黑" panose="020B0503020204020204" pitchFamily="34" charset="-122"/>
                <a:ea typeface="微软雅黑" panose="020B0503020204020204" pitchFamily="34" charset="-122"/>
              </a:rPr>
              <a:t>Realization</a:t>
            </a:r>
            <a:r>
              <a:rPr lang="zh-CN" altLang="en-US" sz="1400" dirty="0">
                <a:solidFill>
                  <a:srgbClr val="333333"/>
                </a:solidFill>
                <a:latin typeface="微软雅黑" panose="020B0503020204020204" pitchFamily="34" charset="-122"/>
                <a:ea typeface="微软雅黑" panose="020B0503020204020204" pitchFamily="34" charset="-122"/>
              </a:rPr>
              <a:t>）　</a:t>
            </a:r>
            <a:endParaRPr lang="en-US" altLang="zh-CN" sz="1400" dirty="0">
              <a:solidFill>
                <a:srgbClr val="333333"/>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FF0000"/>
                </a:solidFill>
                <a:latin typeface="微软雅黑" panose="020B0503020204020204" pitchFamily="34" charset="-122"/>
                <a:ea typeface="微软雅黑" panose="020B0503020204020204" pitchFamily="34" charset="-122"/>
              </a:rPr>
              <a:t>组合</a:t>
            </a:r>
            <a:r>
              <a:rPr lang="en-US" altLang="zh-CN" sz="1400" dirty="0">
                <a:solidFill>
                  <a:srgbClr val="333333"/>
                </a:solidFill>
                <a:latin typeface="微软雅黑" panose="020B0503020204020204" pitchFamily="34" charset="-122"/>
                <a:ea typeface="微软雅黑" panose="020B0503020204020204" pitchFamily="34" charset="-122"/>
              </a:rPr>
              <a:t>(Composition)</a:t>
            </a:r>
            <a:r>
              <a:rPr lang="zh-CN" altLang="en-US" sz="1400" dirty="0">
                <a:solidFill>
                  <a:srgbClr val="333333"/>
                </a:solidFill>
                <a:latin typeface="微软雅黑" panose="020B0503020204020204" pitchFamily="34" charset="-122"/>
                <a:ea typeface="微软雅黑" panose="020B0503020204020204" pitchFamily="34" charset="-122"/>
              </a:rPr>
              <a:t>　</a:t>
            </a:r>
            <a:r>
              <a:rPr lang="en-US" altLang="zh-CN" sz="14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FF0000"/>
                </a:solidFill>
                <a:latin typeface="微软雅黑" panose="020B0503020204020204" pitchFamily="34" charset="-122"/>
                <a:ea typeface="微软雅黑" panose="020B0503020204020204" pitchFamily="34" charset="-122"/>
              </a:rPr>
              <a:t>聚合</a:t>
            </a:r>
            <a:r>
              <a:rPr lang="zh-CN" altLang="en-US" sz="1400" dirty="0">
                <a:solidFill>
                  <a:srgbClr val="333333"/>
                </a:solidFill>
                <a:latin typeface="微软雅黑" panose="020B0503020204020204" pitchFamily="34" charset="-122"/>
                <a:ea typeface="微软雅黑" panose="020B0503020204020204" pitchFamily="34" charset="-122"/>
              </a:rPr>
              <a:t>（</a:t>
            </a:r>
            <a:r>
              <a:rPr lang="en-US" altLang="zh-CN" sz="1400" dirty="0">
                <a:solidFill>
                  <a:srgbClr val="333333"/>
                </a:solidFill>
                <a:latin typeface="微软雅黑" panose="020B0503020204020204" pitchFamily="34" charset="-122"/>
                <a:ea typeface="微软雅黑" panose="020B0503020204020204" pitchFamily="34" charset="-122"/>
              </a:rPr>
              <a:t>Aggregation</a:t>
            </a:r>
            <a:r>
              <a:rPr lang="zh-CN" altLang="en-US" sz="1400" dirty="0">
                <a:solidFill>
                  <a:srgbClr val="333333"/>
                </a:solidFill>
                <a:latin typeface="微软雅黑" panose="020B0503020204020204" pitchFamily="34" charset="-122"/>
                <a:ea typeface="微软雅黑" panose="020B0503020204020204" pitchFamily="34" charset="-122"/>
              </a:rPr>
              <a:t>）　</a:t>
            </a:r>
            <a:r>
              <a:rPr lang="en-US" altLang="zh-CN" sz="1400" dirty="0">
                <a:solidFill>
                  <a:srgbClr val="464646"/>
                </a:solidFill>
                <a:latin typeface="微软雅黑" panose="020B0503020204020204" pitchFamily="34" charset="-122"/>
                <a:ea typeface="微软雅黑" panose="020B0503020204020204" pitchFamily="34" charset="-122"/>
              </a:rPr>
              <a:t> </a:t>
            </a:r>
          </a:p>
          <a:p>
            <a:pPr>
              <a:lnSpc>
                <a:spcPct val="150000"/>
              </a:lnSpc>
            </a:pPr>
            <a:r>
              <a:rPr lang="zh-CN" altLang="en-US" sz="14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FF0000"/>
                </a:solidFill>
                <a:latin typeface="微软雅黑" panose="020B0503020204020204" pitchFamily="34" charset="-122"/>
                <a:ea typeface="微软雅黑" panose="020B0503020204020204" pitchFamily="34" charset="-122"/>
              </a:rPr>
              <a:t>关联</a:t>
            </a:r>
            <a:r>
              <a:rPr lang="zh-CN" altLang="en-US" sz="1400" dirty="0">
                <a:solidFill>
                  <a:srgbClr val="333333"/>
                </a:solidFill>
                <a:latin typeface="微软雅黑" panose="020B0503020204020204" pitchFamily="34" charset="-122"/>
                <a:ea typeface="微软雅黑" panose="020B0503020204020204" pitchFamily="34" charset="-122"/>
              </a:rPr>
              <a:t>（</a:t>
            </a:r>
            <a:r>
              <a:rPr lang="en-US" altLang="zh-CN" sz="1400" dirty="0">
                <a:solidFill>
                  <a:srgbClr val="333333"/>
                </a:solidFill>
                <a:latin typeface="微软雅黑" panose="020B0503020204020204" pitchFamily="34" charset="-122"/>
                <a:ea typeface="微软雅黑" panose="020B0503020204020204" pitchFamily="34" charset="-122"/>
              </a:rPr>
              <a:t>Association)</a:t>
            </a:r>
            <a:r>
              <a:rPr lang="zh-CN" altLang="en-US" sz="1400" dirty="0">
                <a:solidFill>
                  <a:srgbClr val="333333"/>
                </a:solidFill>
                <a:latin typeface="微软雅黑" panose="020B0503020204020204" pitchFamily="34" charset="-122"/>
                <a:ea typeface="微软雅黑" panose="020B0503020204020204" pitchFamily="34" charset="-122"/>
              </a:rPr>
              <a:t>　 　　</a:t>
            </a:r>
            <a:r>
              <a:rPr lang="en-US" altLang="zh-CN" sz="14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FF0000"/>
                </a:solidFill>
                <a:latin typeface="微软雅黑" panose="020B0503020204020204" pitchFamily="34" charset="-122"/>
                <a:ea typeface="微软雅黑" panose="020B0503020204020204" pitchFamily="34" charset="-122"/>
              </a:rPr>
              <a:t>依赖</a:t>
            </a:r>
            <a:r>
              <a:rPr lang="en-US" altLang="zh-CN" sz="1400" dirty="0">
                <a:solidFill>
                  <a:srgbClr val="333333"/>
                </a:solidFill>
                <a:latin typeface="微软雅黑" panose="020B0503020204020204" pitchFamily="34" charset="-122"/>
                <a:ea typeface="微软雅黑" panose="020B0503020204020204" pitchFamily="34" charset="-122"/>
              </a:rPr>
              <a:t>(Dependency)</a:t>
            </a:r>
            <a:r>
              <a:rPr lang="zh-CN" altLang="en-US" sz="1400" dirty="0">
                <a:solidFill>
                  <a:srgbClr val="333333"/>
                </a:solidFill>
                <a:latin typeface="微软雅黑" panose="020B0503020204020204" pitchFamily="34" charset="-122"/>
                <a:ea typeface="微软雅黑" panose="020B0503020204020204" pitchFamily="34" charset="-122"/>
              </a:rPr>
              <a:t>　</a:t>
            </a:r>
            <a:endParaRPr lang="en-US" altLang="zh-CN" sz="1400" dirty="0">
              <a:latin typeface="微软雅黑" panose="020B0503020204020204" pitchFamily="34" charset="-122"/>
              <a:ea typeface="微软雅黑" panose="020B0503020204020204" pitchFamily="34" charset="-122"/>
            </a:endParaRPr>
          </a:p>
        </p:txBody>
      </p:sp>
      <p:sp>
        <p:nvSpPr>
          <p:cNvPr id="16" name="矩形 15"/>
          <p:cNvSpPr/>
          <p:nvPr/>
        </p:nvSpPr>
        <p:spPr>
          <a:xfrm>
            <a:off x="797494" y="3147814"/>
            <a:ext cx="6192688" cy="923330"/>
          </a:xfrm>
          <a:prstGeom prst="rect">
            <a:avLst/>
          </a:prstGeom>
        </p:spPr>
        <p:txBody>
          <a:bodyPr wrap="square">
            <a:spAutoFit/>
          </a:bodyPr>
          <a:lstStyle/>
          <a:p>
            <a:pPr marL="342900" indent="-342900">
              <a:lnSpc>
                <a:spcPct val="150000"/>
              </a:lnSpc>
              <a:buFont typeface="Wingdings" panose="05000000000000000000" pitchFamily="2" charset="2"/>
              <a:buChar char="u"/>
            </a:pPr>
            <a:r>
              <a:rPr lang="zh-CN" altLang="en-US" sz="1800" b="1" dirty="0">
                <a:solidFill>
                  <a:schemeClr val="accent2"/>
                </a:solidFill>
                <a:latin typeface="微软雅黑" panose="020B0503020204020204" pitchFamily="34" charset="-122"/>
                <a:ea typeface="微软雅黑" panose="020B0503020204020204" pitchFamily="34" charset="-122"/>
              </a:rPr>
              <a:t>各种关系的强弱顺序</a:t>
            </a:r>
            <a:endParaRPr lang="zh-CN" altLang="en-US" sz="1800" dirty="0">
              <a:solidFill>
                <a:schemeClr val="accent2"/>
              </a:solidFill>
              <a:latin typeface="微软雅黑" panose="020B0503020204020204" pitchFamily="34" charset="-122"/>
              <a:ea typeface="微软雅黑" panose="020B0503020204020204" pitchFamily="34" charset="-122"/>
            </a:endParaRPr>
          </a:p>
          <a:p>
            <a:pPr>
              <a:lnSpc>
                <a:spcPct val="150000"/>
              </a:lnSpc>
            </a:pPr>
            <a:r>
              <a:rPr lang="zh-CN" altLang="en-US" sz="1800" dirty="0">
                <a:solidFill>
                  <a:srgbClr val="333333"/>
                </a:solidFill>
                <a:latin typeface="微软雅黑" panose="020B0503020204020204" pitchFamily="34" charset="-122"/>
                <a:ea typeface="微软雅黑" panose="020B0503020204020204" pitchFamily="34" charset="-122"/>
              </a:rPr>
              <a:t>　　</a:t>
            </a:r>
            <a:r>
              <a:rPr lang="zh-CN" altLang="en-US" sz="1400" dirty="0">
                <a:solidFill>
                  <a:srgbClr val="333333"/>
                </a:solidFill>
                <a:latin typeface="微软雅黑" panose="020B0503020204020204" pitchFamily="34" charset="-122"/>
                <a:ea typeface="微软雅黑" panose="020B0503020204020204" pitchFamily="34" charset="-122"/>
              </a:rPr>
              <a:t>泛化</a:t>
            </a:r>
            <a:r>
              <a:rPr lang="zh-CN" altLang="en-US" sz="1400" dirty="0">
                <a:solidFill>
                  <a:srgbClr val="17365D"/>
                </a:solidFill>
                <a:latin typeface="微软雅黑" panose="020B0503020204020204" pitchFamily="34" charset="-122"/>
                <a:ea typeface="微软雅黑" panose="020B0503020204020204" pitchFamily="34" charset="-122"/>
              </a:rPr>
              <a:t> </a:t>
            </a:r>
            <a:r>
              <a:rPr lang="en-US" altLang="zh-CN" sz="1400" dirty="0">
                <a:solidFill>
                  <a:srgbClr val="17365D"/>
                </a:solidFill>
                <a:latin typeface="微软雅黑" panose="020B0503020204020204" pitchFamily="34" charset="-122"/>
                <a:ea typeface="微软雅黑" panose="020B0503020204020204" pitchFamily="34" charset="-122"/>
              </a:rPr>
              <a:t>= </a:t>
            </a:r>
            <a:r>
              <a:rPr lang="zh-CN" altLang="en-US" sz="1400" dirty="0">
                <a:solidFill>
                  <a:srgbClr val="333333"/>
                </a:solidFill>
                <a:latin typeface="微软雅黑" panose="020B0503020204020204" pitchFamily="34" charset="-122"/>
                <a:ea typeface="微软雅黑" panose="020B0503020204020204" pitchFamily="34" charset="-122"/>
              </a:rPr>
              <a:t>实现</a:t>
            </a:r>
            <a:r>
              <a:rPr lang="zh-CN" altLang="en-US" sz="1400" dirty="0">
                <a:solidFill>
                  <a:srgbClr val="17365D"/>
                </a:solidFill>
                <a:latin typeface="微软雅黑" panose="020B0503020204020204" pitchFamily="34" charset="-122"/>
                <a:ea typeface="微软雅黑" panose="020B0503020204020204" pitchFamily="34" charset="-122"/>
              </a:rPr>
              <a:t> </a:t>
            </a:r>
            <a:r>
              <a:rPr lang="en-US" altLang="zh-CN" sz="1400" dirty="0">
                <a:solidFill>
                  <a:srgbClr val="17365D"/>
                </a:solidFill>
                <a:latin typeface="微软雅黑" panose="020B0503020204020204" pitchFamily="34" charset="-122"/>
                <a:ea typeface="微软雅黑" panose="020B0503020204020204" pitchFamily="34" charset="-122"/>
              </a:rPr>
              <a:t>&gt; </a:t>
            </a:r>
            <a:r>
              <a:rPr lang="zh-CN" altLang="en-US" sz="1400" dirty="0">
                <a:solidFill>
                  <a:srgbClr val="333333"/>
                </a:solidFill>
                <a:latin typeface="微软雅黑" panose="020B0503020204020204" pitchFamily="34" charset="-122"/>
                <a:ea typeface="微软雅黑" panose="020B0503020204020204" pitchFamily="34" charset="-122"/>
              </a:rPr>
              <a:t>组合</a:t>
            </a:r>
            <a:r>
              <a:rPr lang="zh-CN" altLang="en-US" sz="1400" dirty="0">
                <a:solidFill>
                  <a:srgbClr val="17365D"/>
                </a:solidFill>
                <a:latin typeface="微软雅黑" panose="020B0503020204020204" pitchFamily="34" charset="-122"/>
                <a:ea typeface="微软雅黑" panose="020B0503020204020204" pitchFamily="34" charset="-122"/>
              </a:rPr>
              <a:t> </a:t>
            </a:r>
            <a:r>
              <a:rPr lang="en-US" altLang="zh-CN" sz="1400" dirty="0">
                <a:solidFill>
                  <a:srgbClr val="17365D"/>
                </a:solidFill>
                <a:latin typeface="微软雅黑" panose="020B0503020204020204" pitchFamily="34" charset="-122"/>
                <a:ea typeface="微软雅黑" panose="020B0503020204020204" pitchFamily="34" charset="-122"/>
              </a:rPr>
              <a:t>&gt; </a:t>
            </a:r>
            <a:r>
              <a:rPr lang="zh-CN" altLang="en-US" sz="1400" dirty="0">
                <a:solidFill>
                  <a:srgbClr val="333333"/>
                </a:solidFill>
                <a:latin typeface="微软雅黑" panose="020B0503020204020204" pitchFamily="34" charset="-122"/>
                <a:ea typeface="微软雅黑" panose="020B0503020204020204" pitchFamily="34" charset="-122"/>
              </a:rPr>
              <a:t>聚合</a:t>
            </a:r>
            <a:r>
              <a:rPr lang="zh-CN" altLang="en-US" sz="1400" dirty="0">
                <a:solidFill>
                  <a:srgbClr val="17365D"/>
                </a:solidFill>
                <a:latin typeface="微软雅黑" panose="020B0503020204020204" pitchFamily="34" charset="-122"/>
                <a:ea typeface="微软雅黑" panose="020B0503020204020204" pitchFamily="34" charset="-122"/>
              </a:rPr>
              <a:t> </a:t>
            </a:r>
            <a:r>
              <a:rPr lang="en-US" altLang="zh-CN" sz="1400" dirty="0">
                <a:solidFill>
                  <a:srgbClr val="17365D"/>
                </a:solidFill>
                <a:latin typeface="微软雅黑" panose="020B0503020204020204" pitchFamily="34" charset="-122"/>
                <a:ea typeface="微软雅黑" panose="020B0503020204020204" pitchFamily="34" charset="-122"/>
              </a:rPr>
              <a:t>&gt; </a:t>
            </a:r>
            <a:r>
              <a:rPr lang="zh-CN" altLang="en-US" sz="1400" dirty="0">
                <a:solidFill>
                  <a:srgbClr val="333333"/>
                </a:solidFill>
                <a:latin typeface="微软雅黑" panose="020B0503020204020204" pitchFamily="34" charset="-122"/>
                <a:ea typeface="微软雅黑" panose="020B0503020204020204" pitchFamily="34" charset="-122"/>
              </a:rPr>
              <a:t>关联</a:t>
            </a:r>
            <a:r>
              <a:rPr lang="zh-CN" altLang="en-US" sz="1400" dirty="0">
                <a:solidFill>
                  <a:srgbClr val="17365D"/>
                </a:solidFill>
                <a:latin typeface="微软雅黑" panose="020B0503020204020204" pitchFamily="34" charset="-122"/>
                <a:ea typeface="微软雅黑" panose="020B0503020204020204" pitchFamily="34" charset="-122"/>
              </a:rPr>
              <a:t> </a:t>
            </a:r>
            <a:r>
              <a:rPr lang="en-US" altLang="zh-CN" sz="1400" dirty="0">
                <a:solidFill>
                  <a:srgbClr val="17365D"/>
                </a:solidFill>
                <a:latin typeface="微软雅黑" panose="020B0503020204020204" pitchFamily="34" charset="-122"/>
                <a:ea typeface="微软雅黑" panose="020B0503020204020204" pitchFamily="34" charset="-122"/>
              </a:rPr>
              <a:t>&gt; </a:t>
            </a:r>
            <a:r>
              <a:rPr lang="zh-CN" altLang="en-US" sz="1400" dirty="0">
                <a:solidFill>
                  <a:srgbClr val="333333"/>
                </a:solidFill>
                <a:latin typeface="微软雅黑" panose="020B0503020204020204" pitchFamily="34" charset="-122"/>
                <a:ea typeface="微软雅黑" panose="020B0503020204020204" pitchFamily="34" charset="-122"/>
              </a:rPr>
              <a:t>依赖</a:t>
            </a:r>
            <a:endParaRPr lang="zh-CN" altLang="en-US" sz="1800" dirty="0">
              <a:solidFill>
                <a:srgbClr val="333333"/>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701154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wipe(down)">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6" grpId="0"/>
    </p:bld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5" name="组合 14"/>
          <p:cNvGrpSpPr/>
          <p:nvPr/>
        </p:nvGrpSpPr>
        <p:grpSpPr>
          <a:xfrm>
            <a:off x="827584" y="1347613"/>
            <a:ext cx="3456384" cy="1440161"/>
            <a:chOff x="-6422119" y="4056986"/>
            <a:chExt cx="4245605" cy="1474469"/>
          </a:xfrm>
        </p:grpSpPr>
        <p:sp>
          <p:nvSpPr>
            <p:cNvPr id="16" name="矩形 15"/>
            <p:cNvSpPr/>
            <p:nvPr/>
          </p:nvSpPr>
          <p:spPr>
            <a:xfrm>
              <a:off x="-6422119" y="4056986"/>
              <a:ext cx="4245605" cy="327607"/>
            </a:xfrm>
            <a:prstGeom prst="rect">
              <a:avLst/>
            </a:prstGeom>
            <a:gradFill>
              <a:gsLst>
                <a:gs pos="33000">
                  <a:srgbClr val="2676FF">
                    <a:lumMod val="60000"/>
                    <a:lumOff val="40000"/>
                  </a:srgbClr>
                </a:gs>
                <a:gs pos="100000">
                  <a:srgbClr val="2676FF"/>
                </a:gs>
              </a:gsLst>
              <a:lin ang="5400000" scaled="0"/>
            </a:gradFill>
            <a:ln w="3175" cap="flat" cmpd="sng" algn="ctr">
              <a:solidFill>
                <a:srgbClr val="2676FF">
                  <a:lumMod val="60000"/>
                  <a:lumOff val="40000"/>
                  <a:alpha val="0"/>
                </a:srgbClr>
              </a:solidFill>
              <a:prstDash val="solid"/>
            </a:ln>
            <a:effectLst>
              <a:outerShdw blurRad="50800" dist="38100" dir="2700000" algn="tl" rotWithShape="0">
                <a:prstClr val="black">
                  <a:alpha val="40000"/>
                </a:prstClr>
              </a:outerShdw>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tabLst/>
                <a:defRPr/>
              </a:pP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泛化（</a:t>
              </a:r>
              <a:r>
                <a:rPr kumimoji="0" lang="en-US" altLang="zh-CN" sz="1400" b="1" kern="0" dirty="0">
                  <a:solidFill>
                    <a:sysClr val="window" lastClr="FFFFFF"/>
                  </a:solidFill>
                  <a:latin typeface="微软雅黑" panose="020B0503020204020204" pitchFamily="34" charset="-122"/>
                  <a:ea typeface="微软雅黑" panose="020B0503020204020204" pitchFamily="34" charset="-122"/>
                </a:rPr>
                <a:t>Generalization</a:t>
              </a: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a:t>
              </a:r>
              <a:endParaRPr kumimoji="0" lang="zh-CN" altLang="en-US" sz="14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17" name="矩形 16"/>
            <p:cNvSpPr/>
            <p:nvPr/>
          </p:nvSpPr>
          <p:spPr>
            <a:xfrm>
              <a:off x="-6422119" y="4384594"/>
              <a:ext cx="4245605" cy="1146861"/>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180000" tIns="180000" rIns="180000" anchor="t"/>
            <a:lstStyle/>
            <a:p>
              <a:pPr marR="0" lvl="0" defTabSz="914400" eaLnBrk="1" fontAlgn="auto" latinLnBrk="0" hangingPunct="1">
                <a:lnSpc>
                  <a:spcPct val="150000"/>
                </a:lnSpc>
                <a:spcBef>
                  <a:spcPts val="0"/>
                </a:spcBef>
                <a:spcAft>
                  <a:spcPts val="0"/>
                </a:spcAft>
                <a:buClrTx/>
                <a:buSzTx/>
                <a:tabLst/>
                <a:defRPr/>
              </a:pPr>
              <a:r>
                <a:rPr kumimoji="0" lang="zh-CN" altLang="en-US" sz="1400" kern="0" dirty="0">
                  <a:solidFill>
                    <a:schemeClr val="accent4">
                      <a:lumMod val="85000"/>
                      <a:lumOff val="15000"/>
                    </a:schemeClr>
                  </a:solidFill>
                  <a:latin typeface="微软雅黑" pitchFamily="34" charset="-122"/>
                  <a:ea typeface="微软雅黑" pitchFamily="34" charset="-122"/>
                </a:rPr>
                <a:t>泛化指的是类之间的继承关系，用</a:t>
              </a:r>
              <a:r>
                <a:rPr kumimoji="0" lang="zh-CN" altLang="en-US" sz="1400" kern="0" dirty="0">
                  <a:solidFill>
                    <a:srgbClr val="FF0000"/>
                  </a:solidFill>
                  <a:latin typeface="微软雅黑" pitchFamily="34" charset="-122"/>
                  <a:ea typeface="微软雅黑" pitchFamily="34" charset="-122"/>
                </a:rPr>
                <a:t>空心三角形</a:t>
              </a:r>
              <a:r>
                <a:rPr kumimoji="0" lang="en-US" altLang="zh-CN" sz="1400" kern="0" dirty="0">
                  <a:solidFill>
                    <a:srgbClr val="FF0000"/>
                  </a:solidFill>
                  <a:latin typeface="微软雅黑" pitchFamily="34" charset="-122"/>
                  <a:ea typeface="微软雅黑" pitchFamily="34" charset="-122"/>
                </a:rPr>
                <a:t>+</a:t>
              </a:r>
              <a:r>
                <a:rPr kumimoji="0" lang="zh-CN" altLang="en-US" sz="1400" kern="0" dirty="0">
                  <a:solidFill>
                    <a:srgbClr val="FF0000"/>
                  </a:solidFill>
                  <a:latin typeface="微软雅黑" pitchFamily="34" charset="-122"/>
                  <a:ea typeface="微软雅黑" pitchFamily="34" charset="-122"/>
                </a:rPr>
                <a:t>实线</a:t>
              </a:r>
              <a:r>
                <a:rPr kumimoji="0" lang="zh-CN" altLang="en-US" sz="1400" kern="0" dirty="0">
                  <a:solidFill>
                    <a:schemeClr val="accent4">
                      <a:lumMod val="85000"/>
                      <a:lumOff val="15000"/>
                    </a:schemeClr>
                  </a:solidFill>
                  <a:latin typeface="微软雅黑" pitchFamily="34" charset="-122"/>
                  <a:ea typeface="微软雅黑" pitchFamily="34" charset="-122"/>
                </a:rPr>
                <a:t>来表示。</a:t>
              </a:r>
              <a:endParaRPr kumimoji="0" lang="en-US" altLang="zh-CN" sz="1400" kern="0" dirty="0">
                <a:solidFill>
                  <a:schemeClr val="accent4">
                    <a:lumMod val="85000"/>
                    <a:lumOff val="15000"/>
                  </a:schemeClr>
                </a:solidFill>
                <a:latin typeface="微软雅黑" pitchFamily="34" charset="-122"/>
                <a:ea typeface="微软雅黑" pitchFamily="34" charset="-122"/>
              </a:endParaRPr>
            </a:p>
            <a:p>
              <a:pPr marR="0" lvl="0" defTabSz="914400" eaLnBrk="1" fontAlgn="auto" latinLnBrk="0" hangingPunct="1">
                <a:lnSpc>
                  <a:spcPct val="150000"/>
                </a:lnSpc>
                <a:spcBef>
                  <a:spcPts val="0"/>
                </a:spcBef>
                <a:spcAft>
                  <a:spcPts val="0"/>
                </a:spcAft>
                <a:buClrTx/>
                <a:buSzTx/>
                <a:tabLst/>
                <a:defRPr/>
              </a:pPr>
              <a:r>
                <a:rPr kumimoji="0" lang="zh-CN" altLang="en-US" sz="1400" kern="0" dirty="0">
                  <a:solidFill>
                    <a:schemeClr val="accent4">
                      <a:lumMod val="85000"/>
                      <a:lumOff val="15000"/>
                    </a:schemeClr>
                  </a:solidFill>
                  <a:latin typeface="微软雅黑" pitchFamily="34" charset="-122"/>
                  <a:ea typeface="微软雅黑" pitchFamily="34" charset="-122"/>
                </a:rPr>
                <a:t>在</a:t>
              </a:r>
              <a:r>
                <a:rPr kumimoji="0" lang="en-US" altLang="zh-CN" sz="1400" kern="0" dirty="0">
                  <a:solidFill>
                    <a:schemeClr val="accent4">
                      <a:lumMod val="85000"/>
                      <a:lumOff val="15000"/>
                    </a:schemeClr>
                  </a:solidFill>
                  <a:latin typeface="微软雅黑" pitchFamily="34" charset="-122"/>
                  <a:ea typeface="微软雅黑" pitchFamily="34" charset="-122"/>
                </a:rPr>
                <a:t>Java</a:t>
              </a:r>
              <a:r>
                <a:rPr kumimoji="0" lang="zh-CN" altLang="en-US" sz="1400" kern="0" dirty="0">
                  <a:solidFill>
                    <a:schemeClr val="accent4">
                      <a:lumMod val="85000"/>
                      <a:lumOff val="15000"/>
                    </a:schemeClr>
                  </a:solidFill>
                  <a:latin typeface="微软雅黑" pitchFamily="34" charset="-122"/>
                  <a:ea typeface="微软雅黑" pitchFamily="34" charset="-122"/>
                </a:rPr>
                <a:t>中，泛化通过继承实现。</a:t>
              </a:r>
              <a:endParaRPr kumimoji="0" lang="en-US" altLang="zh-CN" sz="1400" kern="0" dirty="0">
                <a:solidFill>
                  <a:schemeClr val="accent4">
                    <a:lumMod val="85000"/>
                    <a:lumOff val="15000"/>
                  </a:schemeClr>
                </a:solidFill>
                <a:latin typeface="微软雅黑" pitchFamily="34" charset="-122"/>
                <a:ea typeface="微软雅黑" pitchFamily="34" charset="-122"/>
              </a:endParaRPr>
            </a:p>
            <a:p>
              <a:pPr marR="0" lvl="0" defTabSz="914400" eaLnBrk="1" fontAlgn="auto" latinLnBrk="0" hangingPunct="1">
                <a:lnSpc>
                  <a:spcPct val="150000"/>
                </a:lnSpc>
                <a:spcBef>
                  <a:spcPts val="0"/>
                </a:spcBef>
                <a:spcAft>
                  <a:spcPts val="0"/>
                </a:spcAft>
                <a:buClrTx/>
                <a:buSzTx/>
                <a:tabLst/>
                <a:defRPr/>
              </a:pPr>
              <a:r>
                <a:rPr kumimoji="0" lang="zh-CN" altLang="en-US" sz="1400" kern="0" dirty="0">
                  <a:solidFill>
                    <a:schemeClr val="accent4">
                      <a:lumMod val="85000"/>
                      <a:lumOff val="15000"/>
                    </a:schemeClr>
                  </a:solidFill>
                  <a:latin typeface="微软雅黑" pitchFamily="34" charset="-122"/>
                  <a:ea typeface="微软雅黑" pitchFamily="34" charset="-122"/>
                </a:rPr>
                <a:t>　</a:t>
              </a:r>
              <a:endParaRPr kumimoji="0" lang="zh-CN" altLang="en-US" sz="1400" kern="0" dirty="0">
                <a:solidFill>
                  <a:srgbClr val="0070C0"/>
                </a:solidFill>
                <a:latin typeface="微软雅黑" pitchFamily="34" charset="-122"/>
                <a:ea typeface="微软雅黑" pitchFamily="34" charset="-122"/>
              </a:endParaRPr>
            </a:p>
          </p:txBody>
        </p:sp>
      </p:grpSp>
      <p:pic>
        <p:nvPicPr>
          <p:cNvPr id="18" name="图片 17"/>
          <p:cNvPicPr>
            <a:picLocks noChangeAspect="1"/>
          </p:cNvPicPr>
          <p:nvPr/>
        </p:nvPicPr>
        <p:blipFill>
          <a:blip r:embed="rId3"/>
          <a:stretch>
            <a:fillRect/>
          </a:stretch>
        </p:blipFill>
        <p:spPr>
          <a:xfrm>
            <a:off x="5436096" y="1203598"/>
            <a:ext cx="2880320" cy="2525371"/>
          </a:xfrm>
          <a:prstGeom prst="rect">
            <a:avLst/>
          </a:prstGeom>
        </p:spPr>
      </p:pic>
    </p:spTree>
    <p:extLst>
      <p:ext uri="{BB962C8B-B14F-4D97-AF65-F5344CB8AC3E}">
        <p14:creationId xmlns:p14="http://schemas.microsoft.com/office/powerpoint/2010/main" val="31495372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a:off x="1336924" y="627534"/>
            <a:ext cx="1627369" cy="369332"/>
          </a:xfrm>
          <a:prstGeom prst="rect">
            <a:avLst/>
          </a:prstGeom>
        </p:spPr>
        <p:txBody>
          <a:bodyPr wrap="none">
            <a:spAutoFit/>
          </a:bodyPr>
          <a:lstStyle/>
          <a:p>
            <a:pPr marL="285750" indent="-285750">
              <a:buFont typeface="Wingdings" panose="05000000000000000000" pitchFamily="2" charset="2"/>
              <a:buChar char="u"/>
            </a:pPr>
            <a:r>
              <a:rPr lang="zh-CN" altLang="en-US" sz="1800" b="1" dirty="0">
                <a:solidFill>
                  <a:schemeClr val="accent2"/>
                </a:solidFill>
                <a:latin typeface="微软雅黑" panose="020B0503020204020204" pitchFamily="34" charset="-122"/>
                <a:ea typeface="微软雅黑" panose="020B0503020204020204" pitchFamily="34" charset="-122"/>
              </a:rPr>
              <a:t>接口的表示</a:t>
            </a:r>
          </a:p>
        </p:txBody>
      </p:sp>
      <p:grpSp>
        <p:nvGrpSpPr>
          <p:cNvPr id="9" name="组合 8"/>
          <p:cNvGrpSpPr/>
          <p:nvPr/>
        </p:nvGrpSpPr>
        <p:grpSpPr>
          <a:xfrm>
            <a:off x="1028695" y="1141567"/>
            <a:ext cx="2880000" cy="1440000"/>
            <a:chOff x="417513" y="1339850"/>
            <a:chExt cx="3859212" cy="1003949"/>
          </a:xfrm>
        </p:grpSpPr>
        <p:sp>
          <p:nvSpPr>
            <p:cNvPr id="10" name="矩形 9"/>
            <p:cNvSpPr/>
            <p:nvPr/>
          </p:nvSpPr>
          <p:spPr>
            <a:xfrm>
              <a:off x="417513" y="1339850"/>
              <a:ext cx="3859212" cy="288925"/>
            </a:xfrm>
            <a:prstGeom prst="rect">
              <a:avLst/>
            </a:prstGeom>
            <a:gradFill>
              <a:gsLst>
                <a:gs pos="33000">
                  <a:srgbClr val="2676FF">
                    <a:lumMod val="60000"/>
                    <a:lumOff val="40000"/>
                  </a:srgbClr>
                </a:gs>
                <a:gs pos="100000">
                  <a:srgbClr val="2676FF"/>
                </a:gs>
              </a:gsLst>
              <a:lin ang="5400000" scaled="0"/>
            </a:gradFill>
            <a:ln w="3175" cap="flat" cmpd="sng" algn="ctr">
              <a:solidFill>
                <a:srgbClr val="2676FF">
                  <a:lumMod val="60000"/>
                  <a:lumOff val="40000"/>
                  <a:alpha val="0"/>
                </a:srgbClr>
              </a:solidFill>
              <a:prstDash val="solid"/>
            </a:ln>
            <a:effectLst>
              <a:outerShdw blurRad="50800" dist="38100" dir="2700000" algn="tl" rotWithShape="0">
                <a:prstClr val="black">
                  <a:alpha val="40000"/>
                </a:prstClr>
              </a:outerShdw>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defRPr/>
              </a:pPr>
              <a:r>
                <a:rPr kumimoji="0" lang="zh-CN" altLang="en-US" sz="1400" b="1" kern="0" dirty="0">
                  <a:solidFill>
                    <a:sysClr val="window" lastClr="FFFFFF"/>
                  </a:solidFill>
                  <a:latin typeface="Impact" panose="020B0806030902050204" pitchFamily="34" charset="0"/>
                  <a:ea typeface="微软雅黑" panose="020B0503020204020204" pitchFamily="34" charset="-122"/>
                </a:rPr>
                <a:t>接口使用两层矩形框表示</a:t>
              </a:r>
              <a:endParaRPr kumimoji="0" lang="zh-CN" altLang="en-US" sz="1400" b="1" i="0" u="none" strike="noStrike" kern="0" cap="none" spc="0" normalizeH="0" baseline="0" noProof="0" dirty="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11" name="矩形 10"/>
            <p:cNvSpPr/>
            <p:nvPr/>
          </p:nvSpPr>
          <p:spPr>
            <a:xfrm>
              <a:off x="417513" y="1628775"/>
              <a:ext cx="3859212" cy="715024"/>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180000" tIns="180000" rIns="180000" anchor="b"/>
            <a:lstStyle/>
            <a:p>
              <a:pPr marR="0" lvl="0" defTabSz="914400" eaLnBrk="1" fontAlgn="auto" latinLnBrk="0" hangingPunct="1">
                <a:lnSpc>
                  <a:spcPct val="150000"/>
                </a:lnSpc>
                <a:spcBef>
                  <a:spcPts val="0"/>
                </a:spcBef>
                <a:spcAft>
                  <a:spcPts val="0"/>
                </a:spcAft>
                <a:buClrTx/>
                <a:buSzTx/>
                <a:defRPr/>
              </a:pPr>
              <a:r>
                <a:rPr kumimoji="0" lang="zh-CN" altLang="en-US" sz="1400" kern="0" dirty="0">
                  <a:solidFill>
                    <a:schemeClr val="accent4">
                      <a:lumMod val="85000"/>
                      <a:lumOff val="15000"/>
                    </a:schemeClr>
                  </a:solidFill>
                  <a:latin typeface="微软雅黑" panose="020B0503020204020204" pitchFamily="34" charset="-122"/>
                  <a:ea typeface="微软雅黑" panose="020B0503020204020204" pitchFamily="34" charset="-122"/>
                </a:rPr>
                <a:t>顶端标有</a:t>
              </a:r>
              <a:r>
                <a:rPr kumimoji="0" lang="en-US" altLang="zh-CN" sz="1400" kern="0" dirty="0">
                  <a:solidFill>
                    <a:schemeClr val="accent4">
                      <a:lumMod val="85000"/>
                      <a:lumOff val="15000"/>
                    </a:schemeClr>
                  </a:solidFill>
                  <a:latin typeface="微软雅黑" panose="020B0503020204020204" pitchFamily="34" charset="-122"/>
                  <a:ea typeface="微软雅黑" panose="020B0503020204020204" pitchFamily="34" charset="-122"/>
                </a:rPr>
                <a:t>&lt;&lt;interface&gt;&gt;</a:t>
              </a:r>
              <a:r>
                <a:rPr kumimoji="0" lang="zh-CN" altLang="en-US" sz="1400" kern="0" dirty="0">
                  <a:solidFill>
                    <a:schemeClr val="accent4">
                      <a:lumMod val="85000"/>
                      <a:lumOff val="15000"/>
                    </a:schemeClr>
                  </a:solidFill>
                  <a:latin typeface="微软雅黑" panose="020B0503020204020204" pitchFamily="34" charset="-122"/>
                  <a:ea typeface="微软雅黑" panose="020B0503020204020204" pitchFamily="34" charset="-122"/>
                </a:rPr>
                <a:t>，</a:t>
              </a:r>
            </a:p>
            <a:p>
              <a:pPr marL="171450" marR="0" lvl="0" indent="-171450" defTabSz="91440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kern="0" dirty="0">
                  <a:solidFill>
                    <a:schemeClr val="accent4">
                      <a:lumMod val="85000"/>
                      <a:lumOff val="15000"/>
                    </a:schemeClr>
                  </a:solidFill>
                  <a:latin typeface="微软雅黑" panose="020B0503020204020204" pitchFamily="34" charset="-122"/>
                  <a:ea typeface="微软雅黑" panose="020B0503020204020204" pitchFamily="34" charset="-122"/>
                </a:rPr>
                <a:t> 第一层是接口名称</a:t>
              </a:r>
            </a:p>
            <a:p>
              <a:pPr marL="171450" marR="0" lvl="0" indent="-171450" defTabSz="91440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kern="0" dirty="0">
                  <a:solidFill>
                    <a:schemeClr val="accent4">
                      <a:lumMod val="85000"/>
                      <a:lumOff val="15000"/>
                    </a:schemeClr>
                  </a:solidFill>
                  <a:latin typeface="微软雅黑" panose="020B0503020204020204" pitchFamily="34" charset="-122"/>
                  <a:ea typeface="微软雅黑" panose="020B0503020204020204" pitchFamily="34" charset="-122"/>
                </a:rPr>
                <a:t> 第二层是接口方法</a:t>
              </a:r>
            </a:p>
          </p:txBody>
        </p:sp>
      </p:grpSp>
      <p:grpSp>
        <p:nvGrpSpPr>
          <p:cNvPr id="12" name="组合 11"/>
          <p:cNvGrpSpPr/>
          <p:nvPr/>
        </p:nvGrpSpPr>
        <p:grpSpPr>
          <a:xfrm>
            <a:off x="971600" y="3021430"/>
            <a:ext cx="2909353" cy="1244477"/>
            <a:chOff x="369874" y="1495795"/>
            <a:chExt cx="3898546" cy="867632"/>
          </a:xfrm>
        </p:grpSpPr>
        <p:sp>
          <p:nvSpPr>
            <p:cNvPr id="13" name="矩形 12"/>
            <p:cNvSpPr/>
            <p:nvPr/>
          </p:nvSpPr>
          <p:spPr>
            <a:xfrm>
              <a:off x="389540" y="1495795"/>
              <a:ext cx="3859213" cy="288925"/>
            </a:xfrm>
            <a:prstGeom prst="rect">
              <a:avLst/>
            </a:prstGeom>
            <a:gradFill>
              <a:gsLst>
                <a:gs pos="33000">
                  <a:srgbClr val="2676FF">
                    <a:lumMod val="60000"/>
                    <a:lumOff val="40000"/>
                  </a:srgbClr>
                </a:gs>
                <a:gs pos="100000">
                  <a:srgbClr val="2676FF"/>
                </a:gs>
              </a:gsLst>
              <a:lin ang="5400000" scaled="0"/>
            </a:gradFill>
            <a:ln w="3175" cap="flat" cmpd="sng" algn="ctr">
              <a:solidFill>
                <a:srgbClr val="2676FF">
                  <a:lumMod val="60000"/>
                  <a:lumOff val="40000"/>
                  <a:alpha val="0"/>
                </a:srgbClr>
              </a:solidFill>
              <a:prstDash val="solid"/>
            </a:ln>
            <a:effectLst>
              <a:outerShdw blurRad="50800" dist="38100" dir="2700000" algn="tl" rotWithShape="0">
                <a:prstClr val="black">
                  <a:alpha val="40000"/>
                </a:prstClr>
              </a:outerShdw>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defRPr/>
              </a:pP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实现接口（</a:t>
              </a:r>
              <a:r>
                <a:rPr kumimoji="0" lang="en-US" altLang="zh-CN" sz="1400" b="1" kern="0" dirty="0">
                  <a:solidFill>
                    <a:sysClr val="window" lastClr="FFFFFF"/>
                  </a:solidFill>
                  <a:latin typeface="微软雅黑" panose="020B0503020204020204" pitchFamily="34" charset="-122"/>
                  <a:ea typeface="微软雅黑" panose="020B0503020204020204" pitchFamily="34" charset="-122"/>
                </a:rPr>
                <a:t>implements</a:t>
              </a: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a:t>
              </a:r>
              <a:endParaRPr kumimoji="0" lang="zh-CN" altLang="en-US" sz="14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14" name="矩形 13"/>
            <p:cNvSpPr/>
            <p:nvPr/>
          </p:nvSpPr>
          <p:spPr>
            <a:xfrm>
              <a:off x="369874" y="1784720"/>
              <a:ext cx="3898546" cy="578707"/>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180000" tIns="180000" rIns="180000" anchor="t"/>
            <a:lstStyle/>
            <a:p>
              <a:pPr marR="0" lvl="0" defTabSz="914400" eaLnBrk="1" fontAlgn="auto" latinLnBrk="0" hangingPunct="1">
                <a:lnSpc>
                  <a:spcPct val="150000"/>
                </a:lnSpc>
                <a:spcBef>
                  <a:spcPts val="0"/>
                </a:spcBef>
                <a:spcAft>
                  <a:spcPts val="0"/>
                </a:spcAft>
                <a:buClrTx/>
                <a:buSzTx/>
                <a:defRPr/>
              </a:pPr>
              <a:r>
                <a:rPr kumimoji="0" lang="zh-CN" altLang="en-US" sz="1400" kern="0" dirty="0">
                  <a:solidFill>
                    <a:schemeClr val="accent4">
                      <a:lumMod val="85000"/>
                      <a:lumOff val="15000"/>
                    </a:schemeClr>
                  </a:solidFill>
                  <a:latin typeface="微软雅黑" panose="020B0503020204020204" pitchFamily="34" charset="-122"/>
                  <a:ea typeface="微软雅黑" panose="020B0503020204020204" pitchFamily="34" charset="-122"/>
                </a:rPr>
                <a:t> 用</a:t>
              </a:r>
              <a:r>
                <a:rPr kumimoji="0" lang="zh-CN" altLang="en-US" sz="1400" kern="0" dirty="0">
                  <a:solidFill>
                    <a:srgbClr val="FF0000"/>
                  </a:solidFill>
                  <a:latin typeface="微软雅黑" panose="020B0503020204020204" pitchFamily="34" charset="-122"/>
                  <a:ea typeface="微软雅黑" panose="020B0503020204020204" pitchFamily="34" charset="-122"/>
                </a:rPr>
                <a:t>空心三角形 </a:t>
              </a:r>
              <a:r>
                <a:rPr kumimoji="0" lang="en-US" altLang="zh-CN" sz="1400" kern="0" dirty="0">
                  <a:solidFill>
                    <a:srgbClr val="FF0000"/>
                  </a:solidFill>
                  <a:latin typeface="微软雅黑" panose="020B0503020204020204" pitchFamily="34" charset="-122"/>
                  <a:ea typeface="微软雅黑" panose="020B0503020204020204" pitchFamily="34" charset="-122"/>
                </a:rPr>
                <a:t>+ </a:t>
              </a:r>
              <a:r>
                <a:rPr kumimoji="0" lang="zh-CN" altLang="en-US" sz="1400" kern="0" dirty="0">
                  <a:solidFill>
                    <a:srgbClr val="FF0000"/>
                  </a:solidFill>
                  <a:latin typeface="微软雅黑" panose="020B0503020204020204" pitchFamily="34" charset="-122"/>
                  <a:ea typeface="微软雅黑" panose="020B0503020204020204" pitchFamily="34" charset="-122"/>
                </a:rPr>
                <a:t>虚线</a:t>
              </a:r>
              <a:r>
                <a:rPr kumimoji="0" lang="zh-CN" altLang="en-US" sz="1400" kern="0" dirty="0">
                  <a:solidFill>
                    <a:schemeClr val="accent4">
                      <a:lumMod val="85000"/>
                      <a:lumOff val="15000"/>
                    </a:schemeClr>
                  </a:solidFill>
                  <a:latin typeface="微软雅黑" panose="020B0503020204020204" pitchFamily="34" charset="-122"/>
                  <a:ea typeface="微软雅黑" panose="020B0503020204020204" pitchFamily="34" charset="-122"/>
                </a:rPr>
                <a:t>来表示</a:t>
              </a:r>
              <a:endParaRPr kumimoji="0" lang="en-US" altLang="zh-CN" sz="1400" kern="0" dirty="0">
                <a:solidFill>
                  <a:schemeClr val="accent4">
                    <a:lumMod val="85000"/>
                    <a:lumOff val="15000"/>
                  </a:schemeClr>
                </a:solidFill>
                <a:latin typeface="微软雅黑" panose="020B0503020204020204" pitchFamily="34" charset="-122"/>
                <a:ea typeface="微软雅黑" panose="020B0503020204020204" pitchFamily="34" charset="-122"/>
              </a:endParaRPr>
            </a:p>
            <a:p>
              <a:pPr fontAlgn="auto">
                <a:lnSpc>
                  <a:spcPct val="150000"/>
                </a:lnSpc>
                <a:spcBef>
                  <a:spcPts val="0"/>
                </a:spcBef>
                <a:spcAft>
                  <a:spcPts val="0"/>
                </a:spcAft>
                <a:defRPr/>
              </a:pPr>
              <a:r>
                <a:rPr kumimoji="0" lang="zh-CN" altLang="en-US" sz="1400" kern="0" dirty="0">
                  <a:solidFill>
                    <a:schemeClr val="accent4">
                      <a:lumMod val="85000"/>
                      <a:lumOff val="15000"/>
                    </a:schemeClr>
                  </a:solidFill>
                  <a:latin typeface="微软雅黑" panose="020B0503020204020204" pitchFamily="34" charset="-122"/>
                  <a:ea typeface="微软雅黑" panose="020B0503020204020204" pitchFamily="34" charset="-122"/>
                </a:rPr>
                <a:t>　 </a:t>
              </a:r>
            </a:p>
          </p:txBody>
        </p:sp>
      </p:grpSp>
      <p:sp>
        <p:nvSpPr>
          <p:cNvPr id="27" name="文本框 26"/>
          <p:cNvSpPr txBox="1"/>
          <p:nvPr/>
        </p:nvSpPr>
        <p:spPr>
          <a:xfrm>
            <a:off x="5220072" y="2931790"/>
            <a:ext cx="2089033" cy="700576"/>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zh-CN" altLang="en-US" sz="1400" dirty="0">
                <a:latin typeface="微软雅黑" panose="020B0503020204020204" pitchFamily="34" charset="-122"/>
                <a:ea typeface="微软雅黑" panose="020B0503020204020204" pitchFamily="34" charset="-122"/>
              </a:rPr>
              <a:t>商品实现了销售接口</a:t>
            </a:r>
            <a:endParaRPr lang="en-US" altLang="zh-CN" sz="14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1400" dirty="0">
                <a:latin typeface="微软雅黑" panose="020B0503020204020204" pitchFamily="34" charset="-122"/>
                <a:ea typeface="微软雅黑" panose="020B0503020204020204" pitchFamily="34" charset="-122"/>
              </a:rPr>
              <a:t>售货员使用销售接口</a:t>
            </a:r>
          </a:p>
        </p:txBody>
      </p:sp>
      <p:pic>
        <p:nvPicPr>
          <p:cNvPr id="29" name="图片 28"/>
          <p:cNvPicPr>
            <a:picLocks noChangeAspect="1"/>
          </p:cNvPicPr>
          <p:nvPr/>
        </p:nvPicPr>
        <p:blipFill>
          <a:blip r:embed="rId3"/>
          <a:stretch>
            <a:fillRect/>
          </a:stretch>
        </p:blipFill>
        <p:spPr>
          <a:xfrm>
            <a:off x="4427984" y="1141567"/>
            <a:ext cx="4435932" cy="1592542"/>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组合 1"/>
          <p:cNvGrpSpPr/>
          <p:nvPr/>
        </p:nvGrpSpPr>
        <p:grpSpPr>
          <a:xfrm>
            <a:off x="665566" y="737842"/>
            <a:ext cx="4859448" cy="1023581"/>
            <a:chOff x="665566" y="737842"/>
            <a:chExt cx="4859448" cy="1023581"/>
          </a:xfrm>
        </p:grpSpPr>
        <p:sp>
          <p:nvSpPr>
            <p:cNvPr id="3" name="矩形 2"/>
            <p:cNvSpPr/>
            <p:nvPr/>
          </p:nvSpPr>
          <p:spPr>
            <a:xfrm>
              <a:off x="683568" y="737842"/>
              <a:ext cx="4823452" cy="270744"/>
            </a:xfrm>
            <a:prstGeom prst="rect">
              <a:avLst/>
            </a:prstGeom>
            <a:gradFill>
              <a:gsLst>
                <a:gs pos="33000">
                  <a:srgbClr val="2676FF">
                    <a:lumMod val="60000"/>
                    <a:lumOff val="40000"/>
                  </a:srgbClr>
                </a:gs>
                <a:gs pos="100000">
                  <a:srgbClr val="2676FF"/>
                </a:gs>
              </a:gsLst>
              <a:lin ang="5400000" scaled="0"/>
            </a:gradFill>
            <a:ln w="3175" cap="flat" cmpd="sng" algn="ctr">
              <a:solidFill>
                <a:srgbClr val="2676FF">
                  <a:lumMod val="60000"/>
                  <a:lumOff val="40000"/>
                  <a:alpha val="0"/>
                </a:srgbClr>
              </a:solidFill>
              <a:prstDash val="solid"/>
            </a:ln>
            <a:effectLst>
              <a:outerShdw blurRad="50800" dist="38100" dir="2700000" algn="tl" rotWithShape="0">
                <a:prstClr val="black">
                  <a:alpha val="40000"/>
                </a:prstClr>
              </a:outerShdw>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defRPr/>
              </a:pP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聚合（</a:t>
              </a:r>
              <a:r>
                <a:rPr kumimoji="0" lang="en-US" altLang="zh-CN" sz="1400" b="1" kern="0" dirty="0">
                  <a:solidFill>
                    <a:sysClr val="window" lastClr="FFFFFF"/>
                  </a:solidFill>
                  <a:latin typeface="微软雅黑" panose="020B0503020204020204" pitchFamily="34" charset="-122"/>
                  <a:ea typeface="微软雅黑" panose="020B0503020204020204" pitchFamily="34" charset="-122"/>
                </a:rPr>
                <a:t>Aggregation</a:t>
              </a: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a:t>
              </a:r>
              <a:endParaRPr kumimoji="0" lang="zh-CN" altLang="en-US" sz="14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4" name="矩形 3"/>
            <p:cNvSpPr/>
            <p:nvPr/>
          </p:nvSpPr>
          <p:spPr>
            <a:xfrm>
              <a:off x="665566" y="1003607"/>
              <a:ext cx="4859448" cy="757816"/>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180000" tIns="180000" rIns="180000" anchor="t"/>
            <a:lstStyle/>
            <a:p>
              <a:pPr marR="0" lvl="0" defTabSz="914400" eaLnBrk="1" fontAlgn="auto" latinLnBrk="0" hangingPunct="1">
                <a:lnSpc>
                  <a:spcPct val="150000"/>
                </a:lnSpc>
                <a:spcBef>
                  <a:spcPts val="0"/>
                </a:spcBef>
                <a:spcAft>
                  <a:spcPts val="0"/>
                </a:spcAft>
                <a:buClrTx/>
                <a:buSzTx/>
                <a:defRPr/>
              </a:pPr>
              <a:r>
                <a:rPr kumimoji="0" lang="zh-CN" altLang="en-US" sz="1200" kern="0" dirty="0">
                  <a:solidFill>
                    <a:schemeClr val="tx1">
                      <a:lumMod val="85000"/>
                      <a:lumOff val="15000"/>
                    </a:schemeClr>
                  </a:solidFill>
                  <a:latin typeface="微软雅黑" panose="020B0503020204020204" pitchFamily="34" charset="-122"/>
                  <a:ea typeface="微软雅黑" panose="020B0503020204020204" pitchFamily="34" charset="-122"/>
                </a:rPr>
                <a:t>聚合表示整体与部分之间的弱聚集关系，其子系统允许被拆卸和替换，用</a:t>
              </a:r>
              <a:r>
                <a:rPr kumimoji="0" lang="zh-CN" altLang="en-US" sz="1200" kern="0" dirty="0">
                  <a:solidFill>
                    <a:srgbClr val="FF0000"/>
                  </a:solidFill>
                  <a:latin typeface="微软雅黑" panose="020B0503020204020204" pitchFamily="34" charset="-122"/>
                  <a:ea typeface="微软雅黑" panose="020B0503020204020204" pitchFamily="34" charset="-122"/>
                </a:rPr>
                <a:t>空心的菱形 </a:t>
              </a:r>
              <a:r>
                <a:rPr kumimoji="0" lang="en-US" altLang="zh-CN" sz="1200" kern="0" dirty="0">
                  <a:solidFill>
                    <a:srgbClr val="FF0000"/>
                  </a:solidFill>
                  <a:latin typeface="微软雅黑" panose="020B0503020204020204" pitchFamily="34" charset="-122"/>
                  <a:ea typeface="微软雅黑" panose="020B0503020204020204" pitchFamily="34" charset="-122"/>
                </a:rPr>
                <a:t>+ </a:t>
              </a:r>
              <a:r>
                <a:rPr kumimoji="0" lang="zh-CN" altLang="en-US" sz="1200" kern="0" dirty="0">
                  <a:solidFill>
                    <a:srgbClr val="FF0000"/>
                  </a:solidFill>
                  <a:latin typeface="微软雅黑" panose="020B0503020204020204" pitchFamily="34" charset="-122"/>
                  <a:ea typeface="微软雅黑" panose="020B0503020204020204" pitchFamily="34" charset="-122"/>
                </a:rPr>
                <a:t>实线箭头</a:t>
              </a:r>
              <a:r>
                <a:rPr kumimoji="0" lang="zh-CN" altLang="en-US" sz="1200" kern="0" dirty="0">
                  <a:solidFill>
                    <a:schemeClr val="tx1">
                      <a:lumMod val="85000"/>
                      <a:lumOff val="15000"/>
                    </a:schemeClr>
                  </a:solidFill>
                  <a:latin typeface="微软雅黑" panose="020B0503020204020204" pitchFamily="34" charset="-122"/>
                  <a:ea typeface="微软雅黑" panose="020B0503020204020204" pitchFamily="34" charset="-122"/>
                </a:rPr>
                <a:t>来表示， 例如：　相机和镜头</a:t>
              </a:r>
            </a:p>
          </p:txBody>
        </p:sp>
      </p:grpSp>
      <p:grpSp>
        <p:nvGrpSpPr>
          <p:cNvPr id="5" name="组合 4"/>
          <p:cNvGrpSpPr/>
          <p:nvPr/>
        </p:nvGrpSpPr>
        <p:grpSpPr>
          <a:xfrm>
            <a:off x="611560" y="1995686"/>
            <a:ext cx="4896544" cy="1008112"/>
            <a:chOff x="4400550" y="1339849"/>
            <a:chExt cx="3859213" cy="1152528"/>
          </a:xfrm>
        </p:grpSpPr>
        <p:sp>
          <p:nvSpPr>
            <p:cNvPr id="6" name="矩形 5"/>
            <p:cNvSpPr/>
            <p:nvPr/>
          </p:nvSpPr>
          <p:spPr>
            <a:xfrm>
              <a:off x="4400550" y="1339849"/>
              <a:ext cx="3859213" cy="303356"/>
            </a:xfrm>
            <a:prstGeom prst="rect">
              <a:avLst/>
            </a:prstGeom>
            <a:gradFill>
              <a:gsLst>
                <a:gs pos="33000">
                  <a:srgbClr val="2676FF">
                    <a:lumMod val="60000"/>
                    <a:lumOff val="40000"/>
                  </a:srgbClr>
                </a:gs>
                <a:gs pos="100000">
                  <a:srgbClr val="2676FF"/>
                </a:gs>
              </a:gsLst>
              <a:lin ang="5400000" scaled="0"/>
            </a:gradFill>
            <a:ln w="3175" cap="flat" cmpd="sng" algn="ctr">
              <a:solidFill>
                <a:srgbClr val="2676FF">
                  <a:lumMod val="60000"/>
                  <a:lumOff val="40000"/>
                  <a:alpha val="0"/>
                </a:srgbClr>
              </a:solidFill>
              <a:prstDash val="solid"/>
            </a:ln>
            <a:effectLst>
              <a:outerShdw blurRad="50800" dist="38100" dir="2700000" algn="tl" rotWithShape="0">
                <a:prstClr val="black">
                  <a:alpha val="40000"/>
                </a:prstClr>
              </a:outerShdw>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defRPr/>
              </a:pP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组合（</a:t>
              </a:r>
              <a:r>
                <a:rPr kumimoji="0" lang="en-US" altLang="zh-CN" sz="1400" b="1" kern="0" dirty="0">
                  <a:solidFill>
                    <a:sysClr val="window" lastClr="FFFFFF"/>
                  </a:solidFill>
                  <a:latin typeface="微软雅黑" panose="020B0503020204020204" pitchFamily="34" charset="-122"/>
                  <a:ea typeface="微软雅黑" panose="020B0503020204020204" pitchFamily="34" charset="-122"/>
                </a:rPr>
                <a:t>Composition</a:t>
              </a: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a:t>
              </a:r>
              <a:endParaRPr kumimoji="0" lang="zh-CN" altLang="en-US" sz="14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4406408" y="1628776"/>
              <a:ext cx="3853355" cy="863601"/>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180000" tIns="180000" rIns="180000" anchor="t"/>
            <a:lstStyle/>
            <a:p>
              <a:pPr marR="0" lvl="0" defTabSz="914400" eaLnBrk="1" fontAlgn="auto" latinLnBrk="0" hangingPunct="1">
                <a:lnSpc>
                  <a:spcPct val="150000"/>
                </a:lnSpc>
                <a:spcBef>
                  <a:spcPts val="0"/>
                </a:spcBef>
                <a:spcAft>
                  <a:spcPts val="0"/>
                </a:spcAft>
                <a:buClrTx/>
                <a:buSzTx/>
                <a:defRPr/>
              </a:pPr>
              <a:r>
                <a:rPr kumimoji="0" lang="zh-CN" altLang="en-US" sz="1200" kern="0" dirty="0">
                  <a:solidFill>
                    <a:schemeClr val="tx1">
                      <a:lumMod val="85000"/>
                      <a:lumOff val="15000"/>
                    </a:schemeClr>
                  </a:solidFill>
                  <a:latin typeface="微软雅黑" panose="020B0503020204020204" pitchFamily="34" charset="-122"/>
                  <a:ea typeface="微软雅黑" panose="020B0503020204020204" pitchFamily="34" charset="-122"/>
                </a:rPr>
                <a:t>组合表示部分和整体的强聚集关系，并且生命周期是相同的，用</a:t>
              </a:r>
              <a:r>
                <a:rPr kumimoji="0" lang="zh-CN" altLang="en-US" sz="1200" kern="0" dirty="0">
                  <a:solidFill>
                    <a:srgbClr val="FF0000"/>
                  </a:solidFill>
                  <a:latin typeface="微软雅黑" panose="020B0503020204020204" pitchFamily="34" charset="-122"/>
                  <a:ea typeface="微软雅黑" panose="020B0503020204020204" pitchFamily="34" charset="-122"/>
                </a:rPr>
                <a:t>实心的菱形</a:t>
              </a:r>
              <a:r>
                <a:rPr kumimoji="0" lang="en-US" altLang="zh-CN" sz="1200" kern="0" dirty="0">
                  <a:solidFill>
                    <a:srgbClr val="FF0000"/>
                  </a:solidFill>
                  <a:latin typeface="微软雅黑" panose="020B0503020204020204" pitchFamily="34" charset="-122"/>
                  <a:ea typeface="微软雅黑" panose="020B0503020204020204" pitchFamily="34" charset="-122"/>
                </a:rPr>
                <a:t>+</a:t>
              </a:r>
              <a:r>
                <a:rPr kumimoji="0" lang="zh-CN" altLang="en-US" sz="1200" kern="0" dirty="0">
                  <a:solidFill>
                    <a:srgbClr val="FF0000"/>
                  </a:solidFill>
                  <a:latin typeface="微软雅黑" panose="020B0503020204020204" pitchFamily="34" charset="-122"/>
                  <a:ea typeface="微软雅黑" panose="020B0503020204020204" pitchFamily="34" charset="-122"/>
                </a:rPr>
                <a:t>实线箭头</a:t>
              </a:r>
              <a:r>
                <a:rPr kumimoji="0" lang="zh-CN" altLang="en-US" sz="1200" kern="0" dirty="0">
                  <a:solidFill>
                    <a:schemeClr val="tx1">
                      <a:lumMod val="85000"/>
                      <a:lumOff val="15000"/>
                    </a:schemeClr>
                  </a:solidFill>
                  <a:latin typeface="微软雅黑" panose="020B0503020204020204" pitchFamily="34" charset="-122"/>
                  <a:ea typeface="微软雅黑" panose="020B0503020204020204" pitchFamily="34" charset="-122"/>
                </a:rPr>
                <a:t>来表示 ，例如：相机和机身</a:t>
              </a:r>
            </a:p>
          </p:txBody>
        </p:sp>
      </p:grpSp>
      <p:grpSp>
        <p:nvGrpSpPr>
          <p:cNvPr id="14" name="组合 13"/>
          <p:cNvGrpSpPr/>
          <p:nvPr/>
        </p:nvGrpSpPr>
        <p:grpSpPr>
          <a:xfrm>
            <a:off x="630152" y="3253109"/>
            <a:ext cx="4877952" cy="1224136"/>
            <a:chOff x="4426163" y="1339849"/>
            <a:chExt cx="2338938" cy="1310888"/>
          </a:xfrm>
        </p:grpSpPr>
        <p:sp>
          <p:nvSpPr>
            <p:cNvPr id="15" name="矩形 14"/>
            <p:cNvSpPr/>
            <p:nvPr/>
          </p:nvSpPr>
          <p:spPr>
            <a:xfrm>
              <a:off x="4426163" y="1339849"/>
              <a:ext cx="2338418" cy="335838"/>
            </a:xfrm>
            <a:prstGeom prst="rect">
              <a:avLst/>
            </a:prstGeom>
            <a:gradFill>
              <a:gsLst>
                <a:gs pos="33000">
                  <a:srgbClr val="2676FF">
                    <a:lumMod val="60000"/>
                    <a:lumOff val="40000"/>
                  </a:srgbClr>
                </a:gs>
                <a:gs pos="100000">
                  <a:srgbClr val="2676FF"/>
                </a:gs>
              </a:gsLst>
              <a:lin ang="5400000" scaled="0"/>
            </a:gradFill>
            <a:ln w="3175" cap="flat" cmpd="sng" algn="ctr">
              <a:solidFill>
                <a:srgbClr val="2676FF">
                  <a:lumMod val="60000"/>
                  <a:lumOff val="40000"/>
                  <a:alpha val="0"/>
                </a:srgbClr>
              </a:solidFill>
              <a:prstDash val="solid"/>
            </a:ln>
            <a:effectLst>
              <a:outerShdw blurRad="50800" dist="38100" dir="2700000" algn="tl" rotWithShape="0">
                <a:prstClr val="black">
                  <a:alpha val="40000"/>
                </a:prstClr>
              </a:outerShdw>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defRPr/>
              </a:pP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基数</a:t>
              </a:r>
              <a:endParaRPr kumimoji="0" lang="zh-CN" altLang="en-US" sz="14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16" name="矩形 15"/>
            <p:cNvSpPr/>
            <p:nvPr/>
          </p:nvSpPr>
          <p:spPr>
            <a:xfrm>
              <a:off x="4426163" y="1708651"/>
              <a:ext cx="2338938" cy="942086"/>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180000" tIns="180000" rIns="180000" anchor="b"/>
            <a:lstStyle/>
            <a:p>
              <a:pPr marR="0" lvl="0" defTabSz="914400" eaLnBrk="1" fontAlgn="auto" latinLnBrk="0" hangingPunct="1">
                <a:lnSpc>
                  <a:spcPct val="150000"/>
                </a:lnSpc>
                <a:spcBef>
                  <a:spcPts val="0"/>
                </a:spcBef>
                <a:spcAft>
                  <a:spcPts val="0"/>
                </a:spcAft>
                <a:buClrTx/>
                <a:buSzTx/>
                <a:defRPr/>
              </a:pPr>
              <a:r>
                <a:rPr kumimoji="0" lang="zh-CN" altLang="en-US" sz="1200" kern="0" dirty="0">
                  <a:solidFill>
                    <a:schemeClr val="tx1">
                      <a:lumMod val="85000"/>
                      <a:lumOff val="15000"/>
                    </a:schemeClr>
                  </a:solidFill>
                  <a:latin typeface="微软雅黑" panose="020B0503020204020204" pitchFamily="34" charset="-122"/>
                  <a:ea typeface="微软雅黑" panose="020B0503020204020204" pitchFamily="34" charset="-122"/>
                </a:rPr>
                <a:t>连线两端的数字表明这一端的类可以有几个实例，比如：一个鸟应该有两只翅膀。如果一个类可能有无数个实例，则就用‘</a:t>
              </a:r>
              <a:r>
                <a:rPr kumimoji="0" lang="en-US" altLang="zh-CN" sz="1200" kern="0" dirty="0">
                  <a:solidFill>
                    <a:schemeClr val="tx1">
                      <a:lumMod val="85000"/>
                      <a:lumOff val="15000"/>
                    </a:schemeClr>
                  </a:solidFill>
                  <a:latin typeface="微软雅黑" panose="020B0503020204020204" pitchFamily="34" charset="-122"/>
                  <a:ea typeface="微软雅黑" panose="020B0503020204020204" pitchFamily="34" charset="-122"/>
                </a:rPr>
                <a:t>n’</a:t>
              </a:r>
              <a:r>
                <a:rPr kumimoji="0" lang="zh-CN" altLang="en-US" sz="1200" kern="0" dirty="0">
                  <a:solidFill>
                    <a:schemeClr val="tx1">
                      <a:lumMod val="85000"/>
                      <a:lumOff val="15000"/>
                    </a:schemeClr>
                  </a:solidFill>
                  <a:latin typeface="微软雅黑" panose="020B0503020204020204" pitchFamily="34" charset="-122"/>
                  <a:ea typeface="微软雅黑" panose="020B0503020204020204" pitchFamily="34" charset="-122"/>
                </a:rPr>
                <a:t>来表示。关联、聚合、组合是有基数的类之间的关系。</a:t>
              </a:r>
            </a:p>
          </p:txBody>
        </p:sp>
      </p:grpSp>
      <p:pic>
        <p:nvPicPr>
          <p:cNvPr id="22" name="图片 21"/>
          <p:cNvPicPr>
            <a:picLocks noChangeAspect="1"/>
          </p:cNvPicPr>
          <p:nvPr/>
        </p:nvPicPr>
        <p:blipFill>
          <a:blip r:embed="rId3"/>
          <a:stretch>
            <a:fillRect/>
          </a:stretch>
        </p:blipFill>
        <p:spPr>
          <a:xfrm>
            <a:off x="6012160" y="1021846"/>
            <a:ext cx="2571857" cy="2900397"/>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nodeType="click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circle(in)">
                                      <p:cBhvr>
                                        <p:cTn id="28"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2" name="组合 11"/>
          <p:cNvGrpSpPr/>
          <p:nvPr/>
        </p:nvGrpSpPr>
        <p:grpSpPr>
          <a:xfrm>
            <a:off x="683568" y="1959682"/>
            <a:ext cx="3226477" cy="1224135"/>
            <a:chOff x="417513" y="1339850"/>
            <a:chExt cx="3859212" cy="853451"/>
          </a:xfrm>
        </p:grpSpPr>
        <p:sp>
          <p:nvSpPr>
            <p:cNvPr id="13" name="矩形 12"/>
            <p:cNvSpPr/>
            <p:nvPr/>
          </p:nvSpPr>
          <p:spPr>
            <a:xfrm>
              <a:off x="417513" y="1339850"/>
              <a:ext cx="3859212" cy="288925"/>
            </a:xfrm>
            <a:prstGeom prst="rect">
              <a:avLst/>
            </a:prstGeom>
            <a:gradFill>
              <a:gsLst>
                <a:gs pos="33000">
                  <a:srgbClr val="2676FF">
                    <a:lumMod val="60000"/>
                    <a:lumOff val="40000"/>
                  </a:srgbClr>
                </a:gs>
                <a:gs pos="100000">
                  <a:srgbClr val="2676FF"/>
                </a:gs>
              </a:gsLst>
              <a:lin ang="5400000" scaled="0"/>
            </a:gradFill>
            <a:ln w="3175" cap="flat" cmpd="sng" algn="ctr">
              <a:solidFill>
                <a:srgbClr val="2676FF">
                  <a:lumMod val="60000"/>
                  <a:lumOff val="40000"/>
                  <a:alpha val="0"/>
                </a:srgbClr>
              </a:solidFill>
              <a:prstDash val="solid"/>
            </a:ln>
            <a:effectLst>
              <a:outerShdw blurRad="50800" dist="38100" dir="2700000" algn="tl" rotWithShape="0">
                <a:prstClr val="black">
                  <a:alpha val="40000"/>
                </a:prstClr>
              </a:outerShdw>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tabLst/>
                <a:defRPr/>
              </a:pP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依赖（</a:t>
              </a:r>
              <a:r>
                <a:rPr kumimoji="0" lang="en-US" altLang="zh-CN" sz="1400" b="1" kern="0" dirty="0">
                  <a:solidFill>
                    <a:sysClr val="window" lastClr="FFFFFF"/>
                  </a:solidFill>
                  <a:latin typeface="微软雅黑" panose="020B0503020204020204" pitchFamily="34" charset="-122"/>
                  <a:ea typeface="微软雅黑" panose="020B0503020204020204" pitchFamily="34" charset="-122"/>
                </a:rPr>
                <a:t>Dependency</a:t>
              </a:r>
              <a:r>
                <a:rPr kumimoji="0" lang="zh-CN" altLang="en-US" sz="1400" b="1" kern="0" dirty="0">
                  <a:solidFill>
                    <a:sysClr val="window" lastClr="FFFFFF"/>
                  </a:solidFill>
                  <a:latin typeface="微软雅黑" panose="020B0503020204020204" pitchFamily="34" charset="-122"/>
                  <a:ea typeface="微软雅黑" panose="020B0503020204020204" pitchFamily="34" charset="-122"/>
                </a:rPr>
                <a:t>）</a:t>
              </a:r>
              <a:endParaRPr kumimoji="0" lang="zh-CN" altLang="en-US" sz="14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14" name="矩形 13"/>
            <p:cNvSpPr/>
            <p:nvPr/>
          </p:nvSpPr>
          <p:spPr>
            <a:xfrm>
              <a:off x="417513" y="1643582"/>
              <a:ext cx="3859212" cy="549719"/>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lIns="180000" tIns="180000" rIns="180000" anchor="t"/>
            <a:lstStyle/>
            <a:p>
              <a:pPr fontAlgn="auto">
                <a:lnSpc>
                  <a:spcPct val="150000"/>
                </a:lnSpc>
                <a:spcBef>
                  <a:spcPts val="0"/>
                </a:spcBef>
                <a:spcAft>
                  <a:spcPts val="0"/>
                </a:spcAft>
                <a:defRPr/>
              </a:pPr>
              <a:r>
                <a:rPr kumimoji="0" lang="zh-CN" altLang="en-US" sz="1200" kern="0" dirty="0">
                  <a:solidFill>
                    <a:schemeClr val="accent4">
                      <a:lumMod val="85000"/>
                      <a:lumOff val="15000"/>
                    </a:schemeClr>
                  </a:solidFill>
                  <a:latin typeface="微软雅黑" pitchFamily="34" charset="-122"/>
                  <a:ea typeface="微软雅黑" pitchFamily="34" charset="-122"/>
                </a:rPr>
                <a:t>依赖指的是类之间的使用关系，用</a:t>
              </a:r>
              <a:r>
                <a:rPr kumimoji="0" lang="zh-CN" altLang="en-US" sz="1200" kern="0" dirty="0">
                  <a:solidFill>
                    <a:srgbClr val="FF0000"/>
                  </a:solidFill>
                  <a:latin typeface="微软雅黑" pitchFamily="34" charset="-122"/>
                  <a:ea typeface="微软雅黑" pitchFamily="34" charset="-122"/>
                </a:rPr>
                <a:t>虚线箭头</a:t>
              </a:r>
              <a:r>
                <a:rPr kumimoji="0" lang="zh-CN" altLang="en-US" sz="1200" kern="0" dirty="0">
                  <a:solidFill>
                    <a:schemeClr val="accent4">
                      <a:lumMod val="85000"/>
                      <a:lumOff val="15000"/>
                    </a:schemeClr>
                  </a:solidFill>
                  <a:latin typeface="微软雅黑" pitchFamily="34" charset="-122"/>
                  <a:ea typeface="微软雅黑" pitchFamily="34" charset="-122"/>
                </a:rPr>
                <a:t>来表示。</a:t>
              </a:r>
              <a:endParaRPr kumimoji="0" lang="en-US" altLang="zh-CN" sz="1200" kern="0" dirty="0">
                <a:solidFill>
                  <a:schemeClr val="accent4">
                    <a:lumMod val="85000"/>
                    <a:lumOff val="15000"/>
                  </a:schemeClr>
                </a:solidFill>
                <a:latin typeface="微软雅黑" pitchFamily="34" charset="-122"/>
                <a:ea typeface="微软雅黑" pitchFamily="34" charset="-122"/>
              </a:endParaRPr>
            </a:p>
          </p:txBody>
        </p:sp>
      </p:grpSp>
      <p:pic>
        <p:nvPicPr>
          <p:cNvPr id="19" name="图片 18"/>
          <p:cNvPicPr>
            <a:picLocks noChangeAspect="1"/>
          </p:cNvPicPr>
          <p:nvPr/>
        </p:nvPicPr>
        <p:blipFill>
          <a:blip r:embed="rId3"/>
          <a:stretch>
            <a:fillRect/>
          </a:stretch>
        </p:blipFill>
        <p:spPr>
          <a:xfrm>
            <a:off x="4586452" y="1951833"/>
            <a:ext cx="3744416" cy="1093743"/>
          </a:xfrm>
          <a:prstGeom prst="rect">
            <a:avLst/>
          </a:prstGeom>
        </p:spPr>
      </p:pic>
    </p:spTree>
    <p:extLst>
      <p:ext uri="{BB962C8B-B14F-4D97-AF65-F5344CB8AC3E}">
        <p14:creationId xmlns:p14="http://schemas.microsoft.com/office/powerpoint/2010/main" val="7951269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circle(in)">
                                      <p:cBhvr>
                                        <p:cTn id="14"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8" name="Group 2"/>
          <p:cNvGraphicFramePr/>
          <p:nvPr>
            <p:extLst>
              <p:ext uri="{D42A27DB-BD31-4B8C-83A1-F6EECF244321}">
                <p14:modId xmlns:p14="http://schemas.microsoft.com/office/powerpoint/2010/main" val="2042180663"/>
              </p:ext>
            </p:extLst>
          </p:nvPr>
        </p:nvGraphicFramePr>
        <p:xfrm>
          <a:off x="539552" y="1059582"/>
          <a:ext cx="8064898" cy="3528000"/>
        </p:xfrm>
        <a:graphic>
          <a:graphicData uri="http://schemas.openxmlformats.org/drawingml/2006/table">
            <a:tbl>
              <a:tblPr>
                <a:tableStyleId>{073A0DAA-6AF3-43AB-8588-CEC1D06C72B9}</a:tableStyleId>
              </a:tblPr>
              <a:tblGrid>
                <a:gridCol w="936104">
                  <a:extLst>
                    <a:ext uri="{9D8B030D-6E8A-4147-A177-3AD203B41FA5}">
                      <a16:colId xmlns:a16="http://schemas.microsoft.com/office/drawing/2014/main" val="20000"/>
                    </a:ext>
                  </a:extLst>
                </a:gridCol>
                <a:gridCol w="4608512">
                  <a:extLst>
                    <a:ext uri="{9D8B030D-6E8A-4147-A177-3AD203B41FA5}">
                      <a16:colId xmlns:a16="http://schemas.microsoft.com/office/drawing/2014/main" val="20001"/>
                    </a:ext>
                  </a:extLst>
                </a:gridCol>
                <a:gridCol w="2520282">
                  <a:extLst>
                    <a:ext uri="{9D8B030D-6E8A-4147-A177-3AD203B41FA5}">
                      <a16:colId xmlns:a16="http://schemas.microsoft.com/office/drawing/2014/main" val="20002"/>
                    </a:ext>
                  </a:extLst>
                </a:gridCol>
              </a:tblGrid>
              <a:tr h="360000">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200" b="1" u="none" strike="noStrike" cap="none" normalizeH="0" baseline="0" dirty="0">
                          <a:ln>
                            <a:noFill/>
                          </a:ln>
                          <a:effectLst/>
                          <a:latin typeface="微软雅黑" panose="020B0503020204020204" pitchFamily="34" charset="-122"/>
                          <a:ea typeface="微软雅黑" panose="020B0503020204020204" pitchFamily="34" charset="-122"/>
                        </a:rPr>
                        <a:t>设计方法</a:t>
                      </a:r>
                      <a:endPar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57150" marR="57150" marT="14288" marB="14288"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200" b="1" u="none" strike="noStrike" cap="none" normalizeH="0" baseline="0" dirty="0">
                          <a:ln>
                            <a:noFill/>
                          </a:ln>
                          <a:effectLst/>
                          <a:latin typeface="微软雅黑" panose="020B0503020204020204" pitchFamily="34" charset="-122"/>
                          <a:ea typeface="微软雅黑" panose="020B0503020204020204" pitchFamily="34" charset="-122"/>
                        </a:rPr>
                        <a:t>特点</a:t>
                      </a:r>
                      <a:endPar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57150" marR="57150" marT="14288" marB="14288"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200" b="1" u="none" strike="noStrike" cap="none" normalizeH="0" baseline="0" dirty="0">
                          <a:ln>
                            <a:noFill/>
                          </a:ln>
                          <a:effectLst/>
                          <a:latin typeface="微软雅黑" panose="020B0503020204020204" pitchFamily="34" charset="-122"/>
                          <a:ea typeface="微软雅黑" panose="020B0503020204020204" pitchFamily="34" charset="-122"/>
                        </a:rPr>
                        <a:t>代表性语言</a:t>
                      </a:r>
                      <a:endPar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57150" marR="57150" marT="14288" marB="14288" anchor="ctr" horzOverflow="overflow"/>
                </a:tc>
                <a:extLst>
                  <a:ext uri="{0D108BD9-81ED-4DB2-BD59-A6C34878D82A}">
                    <a16:rowId xmlns:a16="http://schemas.microsoft.com/office/drawing/2014/main" val="10000"/>
                  </a:ext>
                </a:extLst>
              </a:tr>
              <a:tr h="612000">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面向机器</a:t>
                      </a:r>
                      <a:endParaRPr kumimoji="1" lang="zh-CN" altLang="en-US" sz="12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tc>
                  <a:txBody>
                    <a:bodyPr/>
                    <a:lstStyle/>
                    <a:p>
                      <a:pPr marL="0" marR="0" lvl="0" indent="0" algn="l" defTabSz="914400" rtl="0" eaLnBrk="1" fontAlgn="base" latinLnBrk="0" hangingPunct="1">
                        <a:lnSpc>
                          <a:spcPct val="150000"/>
                        </a:lnSpc>
                        <a:spcBef>
                          <a:spcPct val="2000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用机器指令为特定硬件系统编制程序。其目标代码短，运行速度和效率高，但可读性和移植性差。</a:t>
                      </a:r>
                      <a:endParaRPr kumimoji="1" lang="zh-CN" altLang="en-US" sz="12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86</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系列汇编语言</a:t>
                      </a:r>
                      <a:endParaRPr kumimoji="1" lang="zh-CN" altLang="en-US" sz="12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extLst>
                  <a:ext uri="{0D108BD9-81ED-4DB2-BD59-A6C34878D82A}">
                    <a16:rowId xmlns:a16="http://schemas.microsoft.com/office/drawing/2014/main" val="10001"/>
                  </a:ext>
                </a:extLst>
              </a:tr>
              <a:tr h="972000">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200" u="none" strike="noStrike" cap="none" normalizeH="0" baseline="0">
                          <a:ln>
                            <a:noFill/>
                          </a:ln>
                          <a:effectLst/>
                          <a:latin typeface="微软雅黑" panose="020B0503020204020204" pitchFamily="34" charset="-122"/>
                          <a:ea typeface="微软雅黑" panose="020B0503020204020204" pitchFamily="34" charset="-122"/>
                        </a:rPr>
                        <a:t>面向过程</a:t>
                      </a:r>
                      <a:endParaRPr kumimoji="1" lang="zh-CN" altLang="en-US" sz="12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tc>
                  <a:txBody>
                    <a:bodyPr/>
                    <a:lstStyle/>
                    <a:p>
                      <a:pPr marL="0" marR="0" lvl="0" indent="0" algn="l" defTabSz="914400" rtl="0" eaLnBrk="1" fontAlgn="base" latinLnBrk="0" hangingPunct="1">
                        <a:lnSpc>
                          <a:spcPct val="150000"/>
                        </a:lnSpc>
                        <a:spcBef>
                          <a:spcPct val="2000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用高级程序设计语言按计算机能够理解的逻辑来描述要解决的问题及其解决方法。是</a:t>
                      </a:r>
                      <a:r>
                        <a:rPr kumimoji="1" lang="zh-CN" altLang="en-US" sz="1200" i="1"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rPr>
                        <a:t>过程和数据驱动的</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，程序的可读性和移植性好，核心是</a:t>
                      </a:r>
                      <a:r>
                        <a:rPr kumimoji="1" lang="zh-CN" altLang="en-US" sz="1200" i="1"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rPr>
                        <a:t>数据结构和算法</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。但大型程序维护起来比较困难。</a:t>
                      </a:r>
                      <a:endParaRPr kumimoji="1" lang="zh-CN" altLang="en-US" sz="12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Fortran</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a:t>
                      </a: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50</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年代） </a:t>
                      </a:r>
                    </a:p>
                    <a:p>
                      <a:pPr marL="0" marR="0" lvl="0" indent="0" algn="ctr" defTabSz="914400" rtl="0" eaLnBrk="1" fontAlgn="base" latinLnBrk="0" hangingPunct="1">
                        <a:lnSpc>
                          <a:spcPct val="150000"/>
                        </a:lnSpc>
                        <a:spcBef>
                          <a:spcPct val="20000"/>
                        </a:spcBef>
                        <a:spcAft>
                          <a:spcPct val="0"/>
                        </a:spcAft>
                        <a:buClrTx/>
                        <a:buSzTx/>
                        <a:buFontTx/>
                        <a:buNone/>
                      </a:pP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Basic</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a:t>
                      </a: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60</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年代）</a:t>
                      </a:r>
                    </a:p>
                    <a:p>
                      <a:pPr marL="0" marR="0" lvl="0" indent="0" algn="ctr" defTabSz="914400" rtl="0" eaLnBrk="1" fontAlgn="base" latinLnBrk="0" hangingPunct="1">
                        <a:lnSpc>
                          <a:spcPct val="150000"/>
                        </a:lnSpc>
                        <a:spcBef>
                          <a:spcPct val="20000"/>
                        </a:spcBef>
                        <a:spcAft>
                          <a:spcPct val="0"/>
                        </a:spcAft>
                        <a:buClrTx/>
                        <a:buSzTx/>
                        <a:buFontTx/>
                        <a:buNone/>
                      </a:pP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C</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a:t>
                      </a: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70</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年代）</a:t>
                      </a:r>
                      <a:endParaRPr kumimoji="1" lang="zh-CN" altLang="en-US" sz="12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extLst>
                  <a:ext uri="{0D108BD9-81ED-4DB2-BD59-A6C34878D82A}">
                    <a16:rowId xmlns:a16="http://schemas.microsoft.com/office/drawing/2014/main" val="10002"/>
                  </a:ext>
                </a:extLst>
              </a:tr>
              <a:tr h="1584000">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面向对象</a:t>
                      </a:r>
                      <a:endParaRPr kumimoji="1" lang="zh-CN" altLang="en-US" sz="12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tc>
                  <a:txBody>
                    <a:bodyPr/>
                    <a:lstStyle/>
                    <a:p>
                      <a:pPr marL="0" marR="0" lvl="0" indent="0" algn="l" defTabSz="914400" rtl="0" eaLnBrk="1" fontAlgn="base" latinLnBrk="0" hangingPunct="1">
                        <a:lnSpc>
                          <a:spcPct val="150000"/>
                        </a:lnSpc>
                        <a:spcBef>
                          <a:spcPct val="2000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用面向对象的编程语言把现实世界的实体描述成计算机能理解、可操作的、具有一定属性和行为的对象，将</a:t>
                      </a:r>
                      <a:r>
                        <a:rPr kumimoji="1" lang="zh-CN" altLang="en-US" sz="1200" i="1"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rPr>
                        <a:t>数据及数据的操作封装在一起，通过调用各对象的不同方法来完成相关事件</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。是</a:t>
                      </a:r>
                      <a:r>
                        <a:rPr kumimoji="1" lang="zh-CN" altLang="en-US" sz="1200" i="1"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rPr>
                        <a:t>事件驱动</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的，其核心是类和对象，程序易于维护 、扩充。</a:t>
                      </a:r>
                      <a:endParaRPr kumimoji="1" lang="zh-CN" altLang="en-US" sz="12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C++</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a:t>
                      </a: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80</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年代）</a:t>
                      </a:r>
                      <a:endPar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Python</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a:t>
                      </a: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90</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年代）</a:t>
                      </a:r>
                    </a:p>
                    <a:p>
                      <a:pPr marL="0" marR="0" lvl="0" indent="0" algn="ctr" defTabSz="914400" rtl="0" eaLnBrk="1" fontAlgn="base" latinLnBrk="0" hangingPunct="1">
                        <a:lnSpc>
                          <a:spcPct val="150000"/>
                        </a:lnSpc>
                        <a:spcBef>
                          <a:spcPct val="20000"/>
                        </a:spcBef>
                        <a:spcAft>
                          <a:spcPct val="0"/>
                        </a:spcAft>
                        <a:buClrTx/>
                        <a:buSzTx/>
                        <a:buFontTx/>
                        <a:buNone/>
                      </a:pP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Java</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 </a:t>
                      </a: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90</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年代）</a:t>
                      </a:r>
                      <a:endPar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UML</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a:t>
                      </a:r>
                      <a:r>
                        <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rPr>
                        <a:t>90</a:t>
                      </a: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年代）</a:t>
                      </a:r>
                      <a:endParaRPr kumimoji="1" lang="en-US" altLang="zh-CN" sz="1200" u="none" strike="noStrike" cap="none" normalizeH="0" baseline="0" dirty="0">
                        <a:ln>
                          <a:noFill/>
                        </a:ln>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endParaRPr kumimoji="1" lang="zh-CN" altLang="en-US" sz="12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extLst>
                  <a:ext uri="{0D108BD9-81ED-4DB2-BD59-A6C34878D82A}">
                    <a16:rowId xmlns:a16="http://schemas.microsoft.com/office/drawing/2014/main" val="10003"/>
                  </a:ext>
                </a:extLst>
              </a:tr>
            </a:tbl>
          </a:graphicData>
        </a:graphic>
      </p:graphicFrame>
      <p:sp>
        <p:nvSpPr>
          <p:cNvPr id="9" name="矩形 8"/>
          <p:cNvSpPr/>
          <p:nvPr/>
        </p:nvSpPr>
        <p:spPr>
          <a:xfrm>
            <a:off x="539552" y="371252"/>
            <a:ext cx="3877985"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程序设计方法学的发展历程</a:t>
            </a: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图示 1">
            <a:extLst>
              <a:ext uri="{FF2B5EF4-FFF2-40B4-BE49-F238E27FC236}">
                <a16:creationId xmlns:a16="http://schemas.microsoft.com/office/drawing/2014/main" id="{3464C227-80EF-E749-8BB2-E0D402DEB0BD}"/>
              </a:ext>
            </a:extLst>
          </p:cNvPr>
          <p:cNvGraphicFramePr/>
          <p:nvPr>
            <p:extLst>
              <p:ext uri="{D42A27DB-BD31-4B8C-83A1-F6EECF244321}">
                <p14:modId xmlns:p14="http://schemas.microsoft.com/office/powerpoint/2010/main" val="2426784387"/>
              </p:ext>
            </p:extLst>
          </p:nvPr>
        </p:nvGraphicFramePr>
        <p:xfrm>
          <a:off x="1475656" y="9397"/>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右箭头 3">
            <a:extLst>
              <a:ext uri="{FF2B5EF4-FFF2-40B4-BE49-F238E27FC236}">
                <a16:creationId xmlns:a16="http://schemas.microsoft.com/office/drawing/2014/main" id="{BF911D0A-71B0-6D44-8BFB-DF6E83AB164C}"/>
              </a:ext>
            </a:extLst>
          </p:cNvPr>
          <p:cNvSpPr/>
          <p:nvPr/>
        </p:nvSpPr>
        <p:spPr bwMode="auto">
          <a:xfrm>
            <a:off x="1475656" y="2787774"/>
            <a:ext cx="6096000" cy="288032"/>
          </a:xfrm>
          <a:prstGeom prst="rightArrow">
            <a:avLst/>
          </a:prstGeom>
          <a:gradFill>
            <a:gsLst>
              <a:gs pos="0">
                <a:srgbClr val="0099FF"/>
              </a:gs>
              <a:gs pos="42000">
                <a:schemeClr val="bg1"/>
              </a:gs>
            </a:gsLst>
            <a:lin ang="6000000" scaled="0"/>
          </a:gra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p:txBody>
      </p:sp>
      <p:sp>
        <p:nvSpPr>
          <p:cNvPr id="5" name="文本框 4">
            <a:extLst>
              <a:ext uri="{FF2B5EF4-FFF2-40B4-BE49-F238E27FC236}">
                <a16:creationId xmlns:a16="http://schemas.microsoft.com/office/drawing/2014/main" id="{910133C7-8213-9345-822A-BBCABFB7E50B}"/>
              </a:ext>
            </a:extLst>
          </p:cNvPr>
          <p:cNvSpPr txBox="1"/>
          <p:nvPr/>
        </p:nvSpPr>
        <p:spPr>
          <a:xfrm>
            <a:off x="6863770" y="3248905"/>
            <a:ext cx="1415772" cy="461665"/>
          </a:xfrm>
          <a:prstGeom prst="rect">
            <a:avLst/>
          </a:prstGeom>
          <a:noFill/>
        </p:spPr>
        <p:txBody>
          <a:bodyPr wrap="none" rtlCol="0">
            <a:spAutoFit/>
          </a:bodyPr>
          <a:lstStyle/>
          <a:p>
            <a:r>
              <a:rPr kumimoji="1" lang="zh-CN" altLang="en-US" dirty="0"/>
              <a:t>自然与人</a:t>
            </a:r>
          </a:p>
        </p:txBody>
      </p:sp>
      <p:sp>
        <p:nvSpPr>
          <p:cNvPr id="6" name="文本框 5">
            <a:extLst>
              <a:ext uri="{FF2B5EF4-FFF2-40B4-BE49-F238E27FC236}">
                <a16:creationId xmlns:a16="http://schemas.microsoft.com/office/drawing/2014/main" id="{2C30224B-13E8-CA4B-9F26-82D65E1B5973}"/>
              </a:ext>
            </a:extLst>
          </p:cNvPr>
          <p:cNvSpPr txBox="1"/>
          <p:nvPr/>
        </p:nvSpPr>
        <p:spPr>
          <a:xfrm>
            <a:off x="1067272" y="3248904"/>
            <a:ext cx="1723549" cy="461665"/>
          </a:xfrm>
          <a:prstGeom prst="rect">
            <a:avLst/>
          </a:prstGeom>
          <a:noFill/>
        </p:spPr>
        <p:txBody>
          <a:bodyPr wrap="none" rtlCol="0">
            <a:spAutoFit/>
          </a:bodyPr>
          <a:lstStyle/>
          <a:p>
            <a:r>
              <a:rPr kumimoji="1" lang="zh-CN" altLang="en-US" dirty="0"/>
              <a:t>数理与机器</a:t>
            </a:r>
          </a:p>
        </p:txBody>
      </p:sp>
      <p:sp>
        <p:nvSpPr>
          <p:cNvPr id="7" name="文本框 6">
            <a:extLst>
              <a:ext uri="{FF2B5EF4-FFF2-40B4-BE49-F238E27FC236}">
                <a16:creationId xmlns:a16="http://schemas.microsoft.com/office/drawing/2014/main" id="{299F7061-FABC-864A-8E5D-FCE96BD7AF2B}"/>
              </a:ext>
            </a:extLst>
          </p:cNvPr>
          <p:cNvSpPr txBox="1"/>
          <p:nvPr/>
        </p:nvSpPr>
        <p:spPr>
          <a:xfrm>
            <a:off x="500063" y="308917"/>
            <a:ext cx="2339102" cy="461665"/>
          </a:xfrm>
          <a:prstGeom prst="rect">
            <a:avLst/>
          </a:prstGeom>
          <a:noFill/>
        </p:spPr>
        <p:txBody>
          <a:bodyPr wrap="none" rtlCol="0">
            <a:spAutoFit/>
          </a:bodyPr>
          <a:lstStyle/>
          <a:p>
            <a:r>
              <a:rPr kumimoji="1" lang="zh-CN" altLang="en-US" dirty="0">
                <a:latin typeface="SimHei" panose="02010609060101010101" pitchFamily="49" charset="-122"/>
                <a:ea typeface="SimHei" panose="02010609060101010101" pitchFamily="49" charset="-122"/>
              </a:rPr>
              <a:t>设计方法学演进</a:t>
            </a:r>
          </a:p>
        </p:txBody>
      </p:sp>
      <p:sp>
        <p:nvSpPr>
          <p:cNvPr id="9" name="文本框 8">
            <a:extLst>
              <a:ext uri="{FF2B5EF4-FFF2-40B4-BE49-F238E27FC236}">
                <a16:creationId xmlns:a16="http://schemas.microsoft.com/office/drawing/2014/main" id="{050B2E85-6E7B-1F40-8836-3F02F379793E}"/>
              </a:ext>
            </a:extLst>
          </p:cNvPr>
          <p:cNvSpPr txBox="1"/>
          <p:nvPr/>
        </p:nvSpPr>
        <p:spPr>
          <a:xfrm>
            <a:off x="1032992" y="3881663"/>
            <a:ext cx="7272808" cy="1200329"/>
          </a:xfrm>
          <a:prstGeom prst="rect">
            <a:avLst/>
          </a:prstGeom>
          <a:noFill/>
          <a:ln>
            <a:solidFill>
              <a:schemeClr val="tx1"/>
            </a:solidFill>
          </a:ln>
        </p:spPr>
        <p:txBody>
          <a:bodyPr wrap="square" rtlCol="0">
            <a:spAutoFit/>
          </a:bodyPr>
          <a:lstStyle/>
          <a:p>
            <a:r>
              <a:rPr kumimoji="1" lang="zh-CN" altLang="en-US" b="1" dirty="0">
                <a:solidFill>
                  <a:srgbClr val="0070C0"/>
                </a:solidFill>
              </a:rPr>
              <a:t>      面向对象允许根据问题本身来描述问题，而不是根据运行解决方案的计算机来描述问题。</a:t>
            </a:r>
            <a:endParaRPr kumimoji="1" lang="en-US" altLang="zh-CN" b="1" dirty="0">
              <a:solidFill>
                <a:srgbClr val="0070C0"/>
              </a:solidFill>
            </a:endParaRPr>
          </a:p>
          <a:p>
            <a:pPr lvl="8"/>
            <a:r>
              <a:rPr lang="zh-CN" altLang="en-US" b="1" dirty="0">
                <a:solidFill>
                  <a:srgbClr val="0070C0"/>
                </a:solidFill>
              </a:rPr>
              <a:t>                   </a:t>
            </a:r>
            <a:r>
              <a:rPr lang="en-US" altLang="zh-CN" b="1" dirty="0">
                <a:solidFill>
                  <a:srgbClr val="0070C0"/>
                </a:solidFill>
              </a:rPr>
              <a:t>Java</a:t>
            </a:r>
            <a:r>
              <a:rPr lang="zh-CN" altLang="en-US" b="1" dirty="0">
                <a:solidFill>
                  <a:srgbClr val="0070C0"/>
                </a:solidFill>
              </a:rPr>
              <a:t>编程思想</a:t>
            </a:r>
            <a:endParaRPr kumimoji="1" lang="zh-CN" altLang="en-US" b="1" dirty="0">
              <a:solidFill>
                <a:srgbClr val="0070C0"/>
              </a:solidFill>
            </a:endParaRPr>
          </a:p>
        </p:txBody>
      </p:sp>
    </p:spTree>
    <p:extLst>
      <p:ext uri="{BB962C8B-B14F-4D97-AF65-F5344CB8AC3E}">
        <p14:creationId xmlns:p14="http://schemas.microsoft.com/office/powerpoint/2010/main" val="229447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8" name="Group 2"/>
          <p:cNvGraphicFramePr/>
          <p:nvPr>
            <p:extLst>
              <p:ext uri="{D42A27DB-BD31-4B8C-83A1-F6EECF244321}">
                <p14:modId xmlns:p14="http://schemas.microsoft.com/office/powerpoint/2010/main" val="2946489301"/>
              </p:ext>
            </p:extLst>
          </p:nvPr>
        </p:nvGraphicFramePr>
        <p:xfrm>
          <a:off x="539552" y="1059582"/>
          <a:ext cx="8064898" cy="3551812"/>
        </p:xfrm>
        <a:graphic>
          <a:graphicData uri="http://schemas.openxmlformats.org/drawingml/2006/table">
            <a:tbl>
              <a:tblPr>
                <a:tableStyleId>{073A0DAA-6AF3-43AB-8588-CEC1D06C72B9}</a:tableStyleId>
              </a:tblPr>
              <a:tblGrid>
                <a:gridCol w="936104">
                  <a:extLst>
                    <a:ext uri="{9D8B030D-6E8A-4147-A177-3AD203B41FA5}">
                      <a16:colId xmlns:a16="http://schemas.microsoft.com/office/drawing/2014/main" val="20000"/>
                    </a:ext>
                  </a:extLst>
                </a:gridCol>
                <a:gridCol w="3528392">
                  <a:extLst>
                    <a:ext uri="{9D8B030D-6E8A-4147-A177-3AD203B41FA5}">
                      <a16:colId xmlns:a16="http://schemas.microsoft.com/office/drawing/2014/main" val="20001"/>
                    </a:ext>
                  </a:extLst>
                </a:gridCol>
                <a:gridCol w="3600402">
                  <a:extLst>
                    <a:ext uri="{9D8B030D-6E8A-4147-A177-3AD203B41FA5}">
                      <a16:colId xmlns:a16="http://schemas.microsoft.com/office/drawing/2014/main" val="20002"/>
                    </a:ext>
                  </a:extLst>
                </a:gridCol>
              </a:tblGrid>
              <a:tr h="280285">
                <a:tc>
                  <a:txBody>
                    <a:bodyPr/>
                    <a:lstStyle/>
                    <a:p>
                      <a:pPr marL="0" marR="0" lvl="0" indent="0" algn="ctr" defTabSz="914400" rtl="0" eaLnBrk="1" fontAlgn="base" latinLnBrk="0" hangingPunct="1">
                        <a:lnSpc>
                          <a:spcPct val="150000"/>
                        </a:lnSpc>
                        <a:spcBef>
                          <a:spcPct val="20000"/>
                        </a:spcBef>
                        <a:spcAft>
                          <a:spcPct val="0"/>
                        </a:spcAft>
                        <a:buClrTx/>
                        <a:buSzTx/>
                        <a:buFontTx/>
                        <a:buNone/>
                      </a:pPr>
                      <a:endParaRPr kumimoji="1" lang="zh-CN" altLang="en-US" sz="18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57150" marR="57150" marT="14288" marB="14288" anchor="ctr" horzOverflow="overflow">
                    <a:solidFill>
                      <a:schemeClr val="bg2">
                        <a:lumMod val="40000"/>
                        <a:lumOff val="60000"/>
                      </a:schemeClr>
                    </a:solidFill>
                  </a:tcPr>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面向过程</a:t>
                      </a:r>
                    </a:p>
                  </a:txBody>
                  <a:tcPr marL="57150" marR="57150" marT="14288" marB="14288" anchor="ctr" horzOverflow="overflow">
                    <a:solidFill>
                      <a:schemeClr val="bg2">
                        <a:lumMod val="40000"/>
                        <a:lumOff val="60000"/>
                      </a:schemeClr>
                    </a:solidFill>
                  </a:tcPr>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1" u="none" strike="noStrike" cap="none" normalizeH="0" baseline="0" dirty="0">
                          <a:ln>
                            <a:noFill/>
                          </a:ln>
                          <a:effectLst/>
                          <a:latin typeface="微软雅黑" panose="020B0503020204020204" pitchFamily="34" charset="-122"/>
                          <a:ea typeface="微软雅黑" panose="020B0503020204020204" pitchFamily="34" charset="-122"/>
                        </a:rPr>
                        <a:t>面向对象</a:t>
                      </a:r>
                      <a:endParaRPr kumimoji="1" lang="zh-CN" altLang="en-US" sz="18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57150" marR="57150" marT="14288" marB="14288" anchor="ctr" horzOverflow="overflow">
                    <a:solidFill>
                      <a:schemeClr val="bg2">
                        <a:lumMod val="40000"/>
                        <a:lumOff val="60000"/>
                      </a:schemeClr>
                    </a:solidFill>
                  </a:tcPr>
                </a:tc>
                <a:extLst>
                  <a:ext uri="{0D108BD9-81ED-4DB2-BD59-A6C34878D82A}">
                    <a16:rowId xmlns:a16="http://schemas.microsoft.com/office/drawing/2014/main" val="10000"/>
                  </a:ext>
                </a:extLst>
              </a:tr>
              <a:tr h="313317">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构成</a:t>
                      </a:r>
                    </a:p>
                  </a:txBody>
                  <a:tcPr marT="34290" marB="34290"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系统是由功能模块组成的</a:t>
                      </a:r>
                    </a:p>
                  </a:txBody>
                  <a:tcPr marT="34290" marB="34290"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系统是由对象组成的</a:t>
                      </a:r>
                    </a:p>
                  </a:txBody>
                  <a:tcPr marT="34290" marB="34290" anchor="ctr" horzOverflow="overflow"/>
                </a:tc>
                <a:extLst>
                  <a:ext uri="{0D108BD9-81ED-4DB2-BD59-A6C34878D82A}">
                    <a16:rowId xmlns:a16="http://schemas.microsoft.com/office/drawing/2014/main" val="10001"/>
                  </a:ext>
                </a:extLst>
              </a:tr>
              <a:tr h="642693">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出发点</a:t>
                      </a:r>
                    </a:p>
                  </a:txBody>
                  <a:tcPr marT="34290" marB="34290"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要完成哪些功能</a:t>
                      </a:r>
                      <a:endParaRPr kumimoji="1" lang="en-US" altLang="zh-CN"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操作哪些数据</a:t>
                      </a:r>
                    </a:p>
                  </a:txBody>
                  <a:tcPr marT="34290" marB="34290"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系统由哪些对象组成</a:t>
                      </a:r>
                      <a:endParaRPr kumimoji="1" lang="en-US" altLang="zh-CN"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对象间是如何交互的</a:t>
                      </a:r>
                    </a:p>
                  </a:txBody>
                  <a:tcPr marT="34290" marB="34290" anchor="ctr" horzOverflow="overflow"/>
                </a:tc>
                <a:extLst>
                  <a:ext uri="{0D108BD9-81ED-4DB2-BD59-A6C34878D82A}">
                    <a16:rowId xmlns:a16="http://schemas.microsoft.com/office/drawing/2014/main" val="10002"/>
                  </a:ext>
                </a:extLst>
              </a:tr>
              <a:tr h="1644024">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u="none" strike="noStrike" cap="none" normalizeH="0" baseline="0" dirty="0">
                          <a:ln>
                            <a:noFill/>
                          </a:ln>
                          <a:effectLst/>
                          <a:latin typeface="微软雅黑" panose="020B0503020204020204" pitchFamily="34" charset="-122"/>
                          <a:ea typeface="微软雅黑" panose="020B0503020204020204" pitchFamily="34" charset="-122"/>
                        </a:rPr>
                        <a:t>开发</a:t>
                      </a:r>
                      <a:endParaRPr kumimoji="1" lang="en-US" altLang="zh-CN" sz="1800" u="none" strike="noStrike" cap="none" normalizeH="0" baseline="0" dirty="0">
                        <a:ln>
                          <a:noFill/>
                        </a:ln>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u="none" strike="noStrike" cap="none" normalizeH="0" baseline="0" dirty="0">
                          <a:ln>
                            <a:noFill/>
                          </a:ln>
                          <a:effectLst/>
                          <a:latin typeface="微软雅黑" panose="020B0503020204020204" pitchFamily="34" charset="-122"/>
                          <a:ea typeface="微软雅黑" panose="020B0503020204020204" pitchFamily="34" charset="-122"/>
                        </a:rPr>
                        <a:t>过程</a:t>
                      </a:r>
                      <a:endPar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T="34290" marB="34290"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分析数据流图，设计数据结构</a:t>
                      </a:r>
                      <a:endParaRPr kumimoji="1" lang="en-US" altLang="zh-CN"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列出功能模块</a:t>
                      </a:r>
                      <a:endParaRPr kumimoji="1" lang="en-US" altLang="zh-CN"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写程序实现功能模块</a:t>
                      </a:r>
                    </a:p>
                  </a:txBody>
                  <a:tcPr marT="34290" marB="34290" anchor="ctr" horzOverflow="overflow"/>
                </a:tc>
                <a:tc>
                  <a:txBody>
                    <a:bodyPr/>
                    <a:lstStyle/>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u="none" strike="noStrike" cap="none" normalizeH="0" baseline="0" dirty="0">
                          <a:ln>
                            <a:noFill/>
                          </a:ln>
                          <a:effectLst/>
                          <a:latin typeface="微软雅黑" panose="020B0503020204020204" pitchFamily="34" charset="-122"/>
                          <a:ea typeface="微软雅黑" panose="020B0503020204020204" pitchFamily="34" charset="-122"/>
                        </a:rPr>
                        <a:t>由对象抽象出有哪些类</a:t>
                      </a:r>
                      <a:endParaRPr kumimoji="1" lang="en-US" altLang="zh-CN" sz="1800" u="none" strike="noStrike" cap="none" normalizeH="0" baseline="0" dirty="0">
                        <a:ln>
                          <a:noFill/>
                        </a:ln>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u="none" strike="noStrike" cap="none" normalizeH="0" baseline="0" dirty="0">
                          <a:ln>
                            <a:noFill/>
                          </a:ln>
                          <a:effectLst/>
                          <a:latin typeface="微软雅黑" panose="020B0503020204020204" pitchFamily="34" charset="-122"/>
                          <a:ea typeface="微软雅黑" panose="020B0503020204020204" pitchFamily="34" charset="-122"/>
                        </a:rPr>
                        <a:t>设计类（属性和方法）</a:t>
                      </a:r>
                      <a:endParaRPr kumimoji="1" lang="en-US" altLang="zh-CN" sz="1800" u="none" strike="noStrike" cap="none" normalizeH="0" baseline="0" dirty="0">
                        <a:ln>
                          <a:noFill/>
                        </a:ln>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u="none" strike="noStrike" cap="none" normalizeH="0" baseline="0" dirty="0">
                          <a:ln>
                            <a:noFill/>
                          </a:ln>
                          <a:effectLst/>
                          <a:latin typeface="微软雅黑" panose="020B0503020204020204" pitchFamily="34" charset="-122"/>
                          <a:ea typeface="微软雅黑" panose="020B0503020204020204" pitchFamily="34" charset="-122"/>
                        </a:rPr>
                        <a:t>构建类层次、对象间组合</a:t>
                      </a:r>
                      <a:endParaRPr kumimoji="1" lang="en-US" altLang="zh-CN" sz="1800" u="none" strike="noStrike" cap="none" normalizeH="0" baseline="0" dirty="0">
                        <a:ln>
                          <a:noFill/>
                        </a:ln>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50000"/>
                        </a:lnSpc>
                        <a:spcBef>
                          <a:spcPct val="20000"/>
                        </a:spcBef>
                        <a:spcAft>
                          <a:spcPct val="0"/>
                        </a:spcAft>
                        <a:buClrTx/>
                        <a:buSzTx/>
                        <a:buFontTx/>
                        <a:buNone/>
                      </a:pPr>
                      <a:r>
                        <a:rPr kumimoji="1" lang="zh-CN" altLang="en-US" sz="1800" u="none" strike="noStrike" cap="none" normalizeH="0" baseline="0" dirty="0">
                          <a:ln>
                            <a:noFill/>
                          </a:ln>
                          <a:effectLst/>
                          <a:latin typeface="微软雅黑" panose="020B0503020204020204" pitchFamily="34" charset="-122"/>
                          <a:ea typeface="微软雅黑" panose="020B0503020204020204" pitchFamily="34" charset="-122"/>
                        </a:rPr>
                        <a:t>交互完成软件功能</a:t>
                      </a:r>
                      <a:endParaRPr kumimoji="1" lang="en-US" altLang="zh-CN" sz="1800" u="none" strike="noStrike" cap="none" normalizeH="0" baseline="0" dirty="0">
                        <a:ln>
                          <a:noFill/>
                        </a:ln>
                        <a:effectLst/>
                        <a:latin typeface="微软雅黑" panose="020B0503020204020204" pitchFamily="34" charset="-122"/>
                        <a:ea typeface="微软雅黑" panose="020B0503020204020204" pitchFamily="34" charset="-122"/>
                      </a:endParaRPr>
                    </a:p>
                  </a:txBody>
                  <a:tcPr marT="34290" marB="34290" anchor="ctr" horzOverflow="overflow"/>
                </a:tc>
                <a:extLst>
                  <a:ext uri="{0D108BD9-81ED-4DB2-BD59-A6C34878D82A}">
                    <a16:rowId xmlns:a16="http://schemas.microsoft.com/office/drawing/2014/main" val="10003"/>
                  </a:ext>
                </a:extLst>
              </a:tr>
            </a:tbl>
          </a:graphicData>
        </a:graphic>
      </p:graphicFrame>
      <p:sp>
        <p:nvSpPr>
          <p:cNvPr id="9" name="矩形 8"/>
          <p:cNvSpPr/>
          <p:nvPr/>
        </p:nvSpPr>
        <p:spPr>
          <a:xfrm>
            <a:off x="539552" y="371252"/>
            <a:ext cx="3159839"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面向过程 </a:t>
            </a:r>
            <a:r>
              <a:rPr lang="en-US" altLang="zh-CN" b="1" kern="0" dirty="0">
                <a:solidFill>
                  <a:schemeClr val="accent2"/>
                </a:solidFill>
                <a:latin typeface="微软雅黑" panose="020B0503020204020204" pitchFamily="34" charset="-122"/>
                <a:ea typeface="微软雅黑" panose="020B0503020204020204" pitchFamily="34" charset="-122"/>
              </a:rPr>
              <a:t>vs</a:t>
            </a:r>
            <a:r>
              <a:rPr lang="zh-CN" altLang="en-US" b="1" kern="0" dirty="0">
                <a:solidFill>
                  <a:schemeClr val="accent2"/>
                </a:solidFill>
                <a:latin typeface="微软雅黑" panose="020B0503020204020204" pitchFamily="34" charset="-122"/>
                <a:ea typeface="微软雅黑" panose="020B0503020204020204" pitchFamily="34" charset="-122"/>
              </a:rPr>
              <a:t> 面向对象</a:t>
            </a:r>
          </a:p>
        </p:txBody>
      </p:sp>
    </p:spTree>
    <p:extLst>
      <p:ext uri="{BB962C8B-B14F-4D97-AF65-F5344CB8AC3E}">
        <p14:creationId xmlns:p14="http://schemas.microsoft.com/office/powerpoint/2010/main" val="389614302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F311CF0-D391-714C-ADA1-DAEC79A7DE59}"/>
              </a:ext>
            </a:extLst>
          </p:cNvPr>
          <p:cNvSpPr/>
          <p:nvPr/>
        </p:nvSpPr>
        <p:spPr>
          <a:xfrm>
            <a:off x="539552" y="371252"/>
            <a:ext cx="4990469"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案例</a:t>
            </a:r>
            <a:r>
              <a:rPr lang="en-US" altLang="zh-CN" b="1" kern="0" dirty="0">
                <a:solidFill>
                  <a:schemeClr val="accent2"/>
                </a:solidFill>
                <a:latin typeface="微软雅黑" panose="020B0503020204020204" pitchFamily="34" charset="-122"/>
                <a:ea typeface="微软雅黑" panose="020B0503020204020204" pitchFamily="34" charset="-122"/>
              </a:rPr>
              <a:t>1</a:t>
            </a:r>
            <a:r>
              <a:rPr lang="zh-CN" altLang="en-US" b="1" kern="0" dirty="0">
                <a:solidFill>
                  <a:schemeClr val="accent2"/>
                </a:solidFill>
                <a:latin typeface="微软雅黑" panose="020B0503020204020204" pitchFamily="34" charset="-122"/>
                <a:ea typeface="微软雅黑" panose="020B0503020204020204" pitchFamily="34" charset="-122"/>
              </a:rPr>
              <a:t>：你要开个餐馆，如何准备？</a:t>
            </a:r>
          </a:p>
        </p:txBody>
      </p:sp>
      <p:sp>
        <p:nvSpPr>
          <p:cNvPr id="3" name="文本框 2">
            <a:extLst>
              <a:ext uri="{FF2B5EF4-FFF2-40B4-BE49-F238E27FC236}">
                <a16:creationId xmlns:a16="http://schemas.microsoft.com/office/drawing/2014/main" id="{C82D965F-F273-694D-80F1-B8DDA8D8EB5A}"/>
              </a:ext>
            </a:extLst>
          </p:cNvPr>
          <p:cNvSpPr txBox="1"/>
          <p:nvPr/>
        </p:nvSpPr>
        <p:spPr>
          <a:xfrm>
            <a:off x="546424" y="1347612"/>
            <a:ext cx="3672408" cy="3170099"/>
          </a:xfrm>
          <a:prstGeom prst="rect">
            <a:avLst/>
          </a:prstGeom>
          <a:noFill/>
          <a:ln>
            <a:solidFill>
              <a:schemeClr val="accent1"/>
            </a:solidFill>
          </a:ln>
        </p:spPr>
        <p:txBody>
          <a:bodyPr wrap="square" rtlCol="0">
            <a:spAutoFit/>
          </a:bodyPr>
          <a:lstStyle/>
          <a:p>
            <a:pPr algn="ctr"/>
            <a:r>
              <a:rPr kumimoji="1" lang="zh-CN" altLang="en-US" sz="2000" b="1" dirty="0">
                <a:latin typeface="SimHei" panose="02010609060101010101" pitchFamily="49" charset="-122"/>
                <a:ea typeface="SimHei" panose="02010609060101010101" pitchFamily="49" charset="-122"/>
              </a:rPr>
              <a:t>面向过程</a:t>
            </a:r>
            <a:endParaRPr kumimoji="1" lang="en-US" altLang="zh-CN" sz="2000" b="1" dirty="0">
              <a:latin typeface="SimHei" panose="02010609060101010101" pitchFamily="49" charset="-122"/>
              <a:ea typeface="SimHei" panose="02010609060101010101" pitchFamily="49" charset="-122"/>
            </a:endParaRPr>
          </a:p>
          <a:p>
            <a:r>
              <a:rPr kumimoji="1" lang="zh-CN" altLang="en-US" sz="2000" b="1" dirty="0"/>
              <a:t>需要准备什么材料，做那些事？</a:t>
            </a:r>
            <a:endParaRPr kumimoji="1" lang="en-US" altLang="zh-CN" sz="2000" b="1" dirty="0"/>
          </a:p>
          <a:p>
            <a:pPr marL="457200" indent="-457200">
              <a:buFont typeface="+mj-lt"/>
              <a:buAutoNum type="arabicPeriod"/>
            </a:pPr>
            <a:r>
              <a:rPr lang="zh-CN" altLang="en-US" sz="2000" dirty="0"/>
              <a:t>食材：</a:t>
            </a:r>
            <a:r>
              <a:rPr kumimoji="1" lang="zh-CN" altLang="en-US" sz="2000" dirty="0"/>
              <a:t>米，面，油，肉，酒</a:t>
            </a:r>
            <a:r>
              <a:rPr kumimoji="1" lang="en-US" altLang="zh-CN" sz="2000" dirty="0"/>
              <a:t>….</a:t>
            </a:r>
          </a:p>
          <a:p>
            <a:pPr marL="457200" indent="-457200">
              <a:buFont typeface="+mj-lt"/>
              <a:buAutoNum type="arabicPeriod"/>
            </a:pPr>
            <a:r>
              <a:rPr lang="zh-CN" altLang="en-US" sz="2000" dirty="0"/>
              <a:t>安排人提前采购食材</a:t>
            </a:r>
            <a:endParaRPr lang="en-US" altLang="zh-CN" sz="2000" dirty="0"/>
          </a:p>
          <a:p>
            <a:pPr marL="457200" indent="-457200">
              <a:buFont typeface="+mj-lt"/>
              <a:buAutoNum type="arabicPeriod"/>
            </a:pPr>
            <a:r>
              <a:rPr kumimoji="1" lang="zh-CN" altLang="en-US" sz="2000" dirty="0"/>
              <a:t>食材买回来后：煮饭，洗菜，炒菜，</a:t>
            </a:r>
            <a:r>
              <a:rPr kumimoji="1" lang="en-US" altLang="zh-CN" sz="2000" dirty="0"/>
              <a:t>…</a:t>
            </a:r>
          </a:p>
          <a:p>
            <a:pPr marL="457200" indent="-457200">
              <a:buFont typeface="+mj-lt"/>
              <a:buAutoNum type="arabicPeriod"/>
            </a:pPr>
            <a:r>
              <a:rPr kumimoji="1" lang="zh-CN" altLang="en-US" sz="2000" dirty="0"/>
              <a:t>接待客人</a:t>
            </a:r>
            <a:endParaRPr kumimoji="1" lang="en-US" altLang="zh-CN" sz="2000" dirty="0"/>
          </a:p>
          <a:p>
            <a:pPr marL="457200" indent="-457200">
              <a:buFont typeface="+mj-lt"/>
              <a:buAutoNum type="arabicPeriod"/>
            </a:pPr>
            <a:r>
              <a:rPr lang="zh-CN" altLang="en-US" sz="2000" dirty="0"/>
              <a:t>开餐，安排座位</a:t>
            </a:r>
            <a:r>
              <a:rPr lang="en-US" altLang="zh-CN" sz="2000" dirty="0"/>
              <a:t>, </a:t>
            </a:r>
            <a:r>
              <a:rPr lang="zh-CN" altLang="en-US" sz="2000" dirty="0"/>
              <a:t>上菜</a:t>
            </a:r>
            <a:endParaRPr lang="en-US" altLang="zh-CN" sz="2000" dirty="0"/>
          </a:p>
          <a:p>
            <a:pPr marL="457200" indent="-457200">
              <a:buFont typeface="+mj-lt"/>
              <a:buAutoNum type="arabicPeriod"/>
            </a:pPr>
            <a:r>
              <a:rPr lang="zh-CN" altLang="en-US" sz="2000" dirty="0"/>
              <a:t>洗碗</a:t>
            </a:r>
            <a:endParaRPr kumimoji="1" lang="zh-CN" altLang="en-US" sz="2000" dirty="0"/>
          </a:p>
        </p:txBody>
      </p:sp>
      <p:sp>
        <p:nvSpPr>
          <p:cNvPr id="6" name="文本框 5">
            <a:extLst>
              <a:ext uri="{FF2B5EF4-FFF2-40B4-BE49-F238E27FC236}">
                <a16:creationId xmlns:a16="http://schemas.microsoft.com/office/drawing/2014/main" id="{130E7BDD-EA29-C540-976D-8A2487406F99}"/>
              </a:ext>
            </a:extLst>
          </p:cNvPr>
          <p:cNvSpPr txBox="1"/>
          <p:nvPr/>
        </p:nvSpPr>
        <p:spPr>
          <a:xfrm>
            <a:off x="5076056" y="1347613"/>
            <a:ext cx="3888432" cy="3170099"/>
          </a:xfrm>
          <a:prstGeom prst="rect">
            <a:avLst/>
          </a:prstGeom>
          <a:noFill/>
          <a:ln>
            <a:solidFill>
              <a:schemeClr val="accent1"/>
            </a:solidFill>
          </a:ln>
        </p:spPr>
        <p:txBody>
          <a:bodyPr wrap="square" rtlCol="0">
            <a:spAutoFit/>
          </a:bodyPr>
          <a:lstStyle/>
          <a:p>
            <a:pPr algn="ctr"/>
            <a:r>
              <a:rPr kumimoji="1" lang="zh-CN" altLang="en-US" sz="2000" b="1" dirty="0">
                <a:latin typeface="SimHei" panose="02010609060101010101" pitchFamily="49" charset="-122"/>
                <a:ea typeface="SimHei" panose="02010609060101010101" pitchFamily="49" charset="-122"/>
              </a:rPr>
              <a:t>面向对象</a:t>
            </a:r>
            <a:endParaRPr kumimoji="1" lang="en-US" altLang="zh-CN" sz="2000" b="1" dirty="0">
              <a:latin typeface="SimHei" panose="02010609060101010101" pitchFamily="49" charset="-122"/>
              <a:ea typeface="SimHei" panose="02010609060101010101" pitchFamily="49" charset="-122"/>
            </a:endParaRPr>
          </a:p>
          <a:p>
            <a:r>
              <a:rPr kumimoji="1" lang="zh-CN" altLang="en-US" sz="2000" b="1" dirty="0"/>
              <a:t>需要安排哪些人：任务分工是什么？如何合作？</a:t>
            </a:r>
            <a:endParaRPr kumimoji="1" lang="en-US" altLang="zh-CN" sz="2000" b="1" dirty="0"/>
          </a:p>
          <a:p>
            <a:pPr marL="457200" indent="-457200">
              <a:buFont typeface="+mj-lt"/>
              <a:buAutoNum type="arabicPeriod"/>
            </a:pPr>
            <a:r>
              <a:rPr lang="zh-CN" altLang="en-US" sz="2000" dirty="0"/>
              <a:t>采购：买食材</a:t>
            </a:r>
            <a:endParaRPr lang="en-US" altLang="zh-CN" sz="2000" dirty="0"/>
          </a:p>
          <a:p>
            <a:pPr marL="457200" indent="-457200">
              <a:buFont typeface="+mj-lt"/>
              <a:buAutoNum type="arabicPeriod"/>
            </a:pPr>
            <a:r>
              <a:rPr kumimoji="1" lang="zh-CN" altLang="en-US" sz="2000" dirty="0"/>
              <a:t>厨师：做菜</a:t>
            </a:r>
            <a:endParaRPr kumimoji="1" lang="en-US" altLang="zh-CN" sz="2000" dirty="0"/>
          </a:p>
          <a:p>
            <a:pPr marL="457200" indent="-457200">
              <a:buFont typeface="+mj-lt"/>
              <a:buAutoNum type="arabicPeriod"/>
            </a:pPr>
            <a:r>
              <a:rPr lang="zh-CN" altLang="en-US" sz="2000" dirty="0"/>
              <a:t>勤杂：洗菜，切菜，洗碗，上菜</a:t>
            </a:r>
            <a:endParaRPr lang="en-US" altLang="zh-CN" sz="2000" dirty="0"/>
          </a:p>
          <a:p>
            <a:pPr marL="457200" indent="-457200">
              <a:buFont typeface="+mj-lt"/>
              <a:buAutoNum type="arabicPeriod"/>
            </a:pPr>
            <a:r>
              <a:rPr kumimoji="1" lang="zh-CN" altLang="en-US" sz="2000" dirty="0"/>
              <a:t>接待：接待来宾，安排座位</a:t>
            </a:r>
            <a:endParaRPr kumimoji="1" lang="en-US" altLang="zh-CN" sz="2000" dirty="0"/>
          </a:p>
          <a:p>
            <a:pPr marL="457200" indent="-457200">
              <a:buFont typeface="+mj-lt"/>
              <a:buAutoNum type="arabicPeriod"/>
            </a:pPr>
            <a:r>
              <a:rPr lang="zh-CN" altLang="en-US" sz="2000" dirty="0"/>
              <a:t>财务：结账</a:t>
            </a:r>
            <a:endParaRPr lang="en-US" altLang="zh-CN" sz="2000" dirty="0"/>
          </a:p>
          <a:p>
            <a:endParaRPr kumimoji="1" lang="en-US" altLang="zh-CN" sz="2000" dirty="0"/>
          </a:p>
        </p:txBody>
      </p:sp>
    </p:spTree>
    <p:extLst>
      <p:ext uri="{BB962C8B-B14F-4D97-AF65-F5344CB8AC3E}">
        <p14:creationId xmlns:p14="http://schemas.microsoft.com/office/powerpoint/2010/main" val="2002823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blinds(horizontal)">
                                      <p:cBhvr>
                                        <p:cTn id="15" dur="500"/>
                                        <p:tgtEl>
                                          <p:spTgt spid="3">
                                            <p:txEl>
                                              <p:pRg st="3" end="3"/>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blinds(horizontal)">
                                      <p:cBhvr>
                                        <p:cTn id="18" dur="500"/>
                                        <p:tgtEl>
                                          <p:spTgt spid="3">
                                            <p:txEl>
                                              <p:pRg st="4" end="4"/>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blinds(horizontal)">
                                      <p:cBhvr>
                                        <p:cTn id="21" dur="500"/>
                                        <p:tgtEl>
                                          <p:spTgt spid="3">
                                            <p:txEl>
                                              <p:pRg st="5" end="5"/>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blinds(horizontal)">
                                      <p:cBhvr>
                                        <p:cTn id="24" dur="500"/>
                                        <p:tgtEl>
                                          <p:spTgt spid="3">
                                            <p:txEl>
                                              <p:pRg st="6" end="6"/>
                                            </p:txEl>
                                          </p:spTgt>
                                        </p:tgtEl>
                                      </p:cBhvr>
                                    </p:animEffect>
                                  </p:childTnLst>
                                </p:cTn>
                              </p:par>
                              <p:par>
                                <p:cTn id="25" presetID="3" presetClass="entr" presetSubtype="1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blinds(horizontal)">
                                      <p:cBhvr>
                                        <p:cTn id="27" dur="5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6">
                                            <p:txEl>
                                              <p:pRg st="1" end="1"/>
                                            </p:txEl>
                                          </p:spTgt>
                                        </p:tgtEl>
                                        <p:attrNameLst>
                                          <p:attrName>style.visibility</p:attrName>
                                        </p:attrNameLst>
                                      </p:cBhvr>
                                      <p:to>
                                        <p:strVal val="visible"/>
                                      </p:to>
                                    </p:set>
                                    <p:animEffect transition="in" filter="blinds(horizontal)">
                                      <p:cBhvr>
                                        <p:cTn id="32" dur="500"/>
                                        <p:tgtEl>
                                          <p:spTgt spid="6">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6">
                                            <p:txEl>
                                              <p:pRg st="2" end="2"/>
                                            </p:txEl>
                                          </p:spTgt>
                                        </p:tgtEl>
                                        <p:attrNameLst>
                                          <p:attrName>style.visibility</p:attrName>
                                        </p:attrNameLst>
                                      </p:cBhvr>
                                      <p:to>
                                        <p:strVal val="visible"/>
                                      </p:to>
                                    </p:set>
                                    <p:animEffect transition="in" filter="blinds(horizontal)">
                                      <p:cBhvr>
                                        <p:cTn id="37" dur="500"/>
                                        <p:tgtEl>
                                          <p:spTgt spid="6">
                                            <p:txEl>
                                              <p:pRg st="2" end="2"/>
                                            </p:txEl>
                                          </p:spTgt>
                                        </p:tgtEl>
                                      </p:cBhvr>
                                    </p:animEffect>
                                  </p:childTnLst>
                                </p:cTn>
                              </p:par>
                              <p:par>
                                <p:cTn id="38" presetID="3" presetClass="entr" presetSubtype="10" fill="hold" nodeType="withEffect">
                                  <p:stCondLst>
                                    <p:cond delay="0"/>
                                  </p:stCondLst>
                                  <p:childTnLst>
                                    <p:set>
                                      <p:cBhvr>
                                        <p:cTn id="39" dur="1" fill="hold">
                                          <p:stCondLst>
                                            <p:cond delay="0"/>
                                          </p:stCondLst>
                                        </p:cTn>
                                        <p:tgtEl>
                                          <p:spTgt spid="6">
                                            <p:txEl>
                                              <p:pRg st="3" end="3"/>
                                            </p:txEl>
                                          </p:spTgt>
                                        </p:tgtEl>
                                        <p:attrNameLst>
                                          <p:attrName>style.visibility</p:attrName>
                                        </p:attrNameLst>
                                      </p:cBhvr>
                                      <p:to>
                                        <p:strVal val="visible"/>
                                      </p:to>
                                    </p:set>
                                    <p:animEffect transition="in" filter="blinds(horizontal)">
                                      <p:cBhvr>
                                        <p:cTn id="40" dur="500"/>
                                        <p:tgtEl>
                                          <p:spTgt spid="6">
                                            <p:txEl>
                                              <p:pRg st="3" end="3"/>
                                            </p:txEl>
                                          </p:spTgt>
                                        </p:tgtEl>
                                      </p:cBhvr>
                                    </p:animEffect>
                                  </p:childTnLst>
                                </p:cTn>
                              </p:par>
                              <p:par>
                                <p:cTn id="41" presetID="3" presetClass="entr" presetSubtype="10" fill="hold" nodeType="withEffect">
                                  <p:stCondLst>
                                    <p:cond delay="0"/>
                                  </p:stCondLst>
                                  <p:childTnLst>
                                    <p:set>
                                      <p:cBhvr>
                                        <p:cTn id="42" dur="1" fill="hold">
                                          <p:stCondLst>
                                            <p:cond delay="0"/>
                                          </p:stCondLst>
                                        </p:cTn>
                                        <p:tgtEl>
                                          <p:spTgt spid="6">
                                            <p:txEl>
                                              <p:pRg st="4" end="4"/>
                                            </p:txEl>
                                          </p:spTgt>
                                        </p:tgtEl>
                                        <p:attrNameLst>
                                          <p:attrName>style.visibility</p:attrName>
                                        </p:attrNameLst>
                                      </p:cBhvr>
                                      <p:to>
                                        <p:strVal val="visible"/>
                                      </p:to>
                                    </p:set>
                                    <p:animEffect transition="in" filter="blinds(horizontal)">
                                      <p:cBhvr>
                                        <p:cTn id="43" dur="500"/>
                                        <p:tgtEl>
                                          <p:spTgt spid="6">
                                            <p:txEl>
                                              <p:pRg st="4" end="4"/>
                                            </p:txEl>
                                          </p:spTgt>
                                        </p:tgtEl>
                                      </p:cBhvr>
                                    </p:animEffect>
                                  </p:childTnLst>
                                </p:cTn>
                              </p:par>
                              <p:par>
                                <p:cTn id="44" presetID="3" presetClass="entr" presetSubtype="10" fill="hold" nodeType="withEffect">
                                  <p:stCondLst>
                                    <p:cond delay="0"/>
                                  </p:stCondLst>
                                  <p:childTnLst>
                                    <p:set>
                                      <p:cBhvr>
                                        <p:cTn id="45" dur="1" fill="hold">
                                          <p:stCondLst>
                                            <p:cond delay="0"/>
                                          </p:stCondLst>
                                        </p:cTn>
                                        <p:tgtEl>
                                          <p:spTgt spid="6">
                                            <p:txEl>
                                              <p:pRg st="5" end="5"/>
                                            </p:txEl>
                                          </p:spTgt>
                                        </p:tgtEl>
                                        <p:attrNameLst>
                                          <p:attrName>style.visibility</p:attrName>
                                        </p:attrNameLst>
                                      </p:cBhvr>
                                      <p:to>
                                        <p:strVal val="visible"/>
                                      </p:to>
                                    </p:set>
                                    <p:animEffect transition="in" filter="blinds(horizontal)">
                                      <p:cBhvr>
                                        <p:cTn id="46" dur="500"/>
                                        <p:tgtEl>
                                          <p:spTgt spid="6">
                                            <p:txEl>
                                              <p:pRg st="5" end="5"/>
                                            </p:txEl>
                                          </p:spTgt>
                                        </p:tgtEl>
                                      </p:cBhvr>
                                    </p:animEffect>
                                  </p:childTnLst>
                                </p:cTn>
                              </p:par>
                              <p:par>
                                <p:cTn id="47" presetID="3" presetClass="entr" presetSubtype="10" fill="hold" nodeType="withEffect">
                                  <p:stCondLst>
                                    <p:cond delay="0"/>
                                  </p:stCondLst>
                                  <p:childTnLst>
                                    <p:set>
                                      <p:cBhvr>
                                        <p:cTn id="48" dur="1" fill="hold">
                                          <p:stCondLst>
                                            <p:cond delay="0"/>
                                          </p:stCondLst>
                                        </p:cTn>
                                        <p:tgtEl>
                                          <p:spTgt spid="6">
                                            <p:txEl>
                                              <p:pRg st="6" end="6"/>
                                            </p:txEl>
                                          </p:spTgt>
                                        </p:tgtEl>
                                        <p:attrNameLst>
                                          <p:attrName>style.visibility</p:attrName>
                                        </p:attrNameLst>
                                      </p:cBhvr>
                                      <p:to>
                                        <p:strVal val="visible"/>
                                      </p:to>
                                    </p:set>
                                    <p:animEffect transition="in" filter="blinds(horizontal)">
                                      <p:cBhvr>
                                        <p:cTn id="49"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圆角矩形 1">
            <a:extLst>
              <a:ext uri="{FF2B5EF4-FFF2-40B4-BE49-F238E27FC236}">
                <a16:creationId xmlns:a16="http://schemas.microsoft.com/office/drawing/2014/main" id="{675A295A-D82E-CA48-A55F-4BFBD235226B}"/>
              </a:ext>
            </a:extLst>
          </p:cNvPr>
          <p:cNvSpPr/>
          <p:nvPr/>
        </p:nvSpPr>
        <p:spPr bwMode="auto">
          <a:xfrm>
            <a:off x="511428" y="2692669"/>
            <a:ext cx="936104" cy="504056"/>
          </a:xfrm>
          <a:prstGeom prst="round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r>
              <a:rPr kumimoji="1" lang="zh-CN" altLang="en-US"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采购</a:t>
            </a:r>
            <a:endParaRPr kumimoji="1"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p:txBody>
      </p:sp>
      <p:sp>
        <p:nvSpPr>
          <p:cNvPr id="3" name="圆角矩形 2">
            <a:extLst>
              <a:ext uri="{FF2B5EF4-FFF2-40B4-BE49-F238E27FC236}">
                <a16:creationId xmlns:a16="http://schemas.microsoft.com/office/drawing/2014/main" id="{FD6A09BB-4657-9E41-8B31-C684C491C18C}"/>
              </a:ext>
            </a:extLst>
          </p:cNvPr>
          <p:cNvSpPr/>
          <p:nvPr/>
        </p:nvSpPr>
        <p:spPr bwMode="auto">
          <a:xfrm>
            <a:off x="2765355" y="1262704"/>
            <a:ext cx="936104" cy="504056"/>
          </a:xfrm>
          <a:prstGeom prst="round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r>
              <a:rPr kumimoji="1" lang="zh-CN" altLang="en-US"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厨师</a:t>
            </a:r>
            <a:endParaRPr kumimoji="1"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p:txBody>
      </p:sp>
      <p:sp>
        <p:nvSpPr>
          <p:cNvPr id="4" name="圆角矩形 3">
            <a:extLst>
              <a:ext uri="{FF2B5EF4-FFF2-40B4-BE49-F238E27FC236}">
                <a16:creationId xmlns:a16="http://schemas.microsoft.com/office/drawing/2014/main" id="{0081B35E-C9CB-AC4C-ACE7-CD2820C8CF67}"/>
              </a:ext>
            </a:extLst>
          </p:cNvPr>
          <p:cNvSpPr/>
          <p:nvPr/>
        </p:nvSpPr>
        <p:spPr bwMode="auto">
          <a:xfrm>
            <a:off x="2765355" y="3854992"/>
            <a:ext cx="936104" cy="504056"/>
          </a:xfrm>
          <a:prstGeom prst="round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r>
              <a:rPr kumimoji="1" lang="zh-CN" altLang="en-US"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勤杂</a:t>
            </a:r>
            <a:endParaRPr kumimoji="1"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p:txBody>
      </p:sp>
      <p:sp>
        <p:nvSpPr>
          <p:cNvPr id="5" name="圆角矩形 4">
            <a:extLst>
              <a:ext uri="{FF2B5EF4-FFF2-40B4-BE49-F238E27FC236}">
                <a16:creationId xmlns:a16="http://schemas.microsoft.com/office/drawing/2014/main" id="{3C94C04D-FFF3-A940-B650-90AEB83DEA6C}"/>
              </a:ext>
            </a:extLst>
          </p:cNvPr>
          <p:cNvSpPr/>
          <p:nvPr/>
        </p:nvSpPr>
        <p:spPr bwMode="auto">
          <a:xfrm>
            <a:off x="4933595" y="2499743"/>
            <a:ext cx="936104" cy="504056"/>
          </a:xfrm>
          <a:prstGeom prst="roundRect">
            <a:avLst/>
          </a:prstGeom>
          <a:solidFill>
            <a:schemeClr val="accent1"/>
          </a:solidFill>
          <a:ln w="9525" cap="flat" cmpd="sng" algn="ctr">
            <a:solidFill>
              <a:schemeClr val="tx1"/>
            </a:solidFill>
            <a:prstDash val="solid"/>
            <a:round/>
            <a:headEnd type="none" w="med" len="med"/>
            <a:tailEnd type="none" w="med" len="med"/>
          </a:ln>
        </p:spPr>
        <p:txBody>
          <a:bodyPr vert="horz" wrap="non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r>
              <a:rPr kumimoji="1" lang="zh-CN" altLang="en-US"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接待</a:t>
            </a:r>
            <a:endParaRPr kumimoji="1"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p:txBody>
      </p:sp>
      <p:cxnSp>
        <p:nvCxnSpPr>
          <p:cNvPr id="9" name="曲线连接符 8">
            <a:extLst>
              <a:ext uri="{FF2B5EF4-FFF2-40B4-BE49-F238E27FC236}">
                <a16:creationId xmlns:a16="http://schemas.microsoft.com/office/drawing/2014/main" id="{84E258A7-A839-E04A-8519-3008007E1B24}"/>
              </a:ext>
            </a:extLst>
          </p:cNvPr>
          <p:cNvCxnSpPr>
            <a:cxnSpLocks/>
            <a:stCxn id="5" idx="0"/>
            <a:endCxn id="3" idx="3"/>
          </p:cNvCxnSpPr>
          <p:nvPr/>
        </p:nvCxnSpPr>
        <p:spPr bwMode="auto">
          <a:xfrm rot="16200000" flipV="1">
            <a:off x="4059048" y="1157144"/>
            <a:ext cx="985011" cy="1700188"/>
          </a:xfrm>
          <a:prstGeom prst="curvedConnector2">
            <a:avLst/>
          </a:prstGeom>
          <a:solidFill>
            <a:schemeClr val="accent1"/>
          </a:solidFill>
          <a:ln w="9525" cap="flat" cmpd="sng" algn="ctr">
            <a:solidFill>
              <a:schemeClr val="tx1"/>
            </a:solidFill>
            <a:prstDash val="solid"/>
            <a:round/>
            <a:headEnd type="none" w="med" len="med"/>
            <a:tailEnd type="triangle"/>
          </a:ln>
        </p:spPr>
      </p:cxnSp>
      <p:sp>
        <p:nvSpPr>
          <p:cNvPr id="10" name="文本框 9">
            <a:extLst>
              <a:ext uri="{FF2B5EF4-FFF2-40B4-BE49-F238E27FC236}">
                <a16:creationId xmlns:a16="http://schemas.microsoft.com/office/drawing/2014/main" id="{14BA571E-C3E4-C24B-8FB8-96DBB2B800F7}"/>
              </a:ext>
            </a:extLst>
          </p:cNvPr>
          <p:cNvSpPr txBox="1"/>
          <p:nvPr/>
        </p:nvSpPr>
        <p:spPr>
          <a:xfrm>
            <a:off x="4491457" y="1341099"/>
            <a:ext cx="1415772" cy="461665"/>
          </a:xfrm>
          <a:prstGeom prst="rect">
            <a:avLst/>
          </a:prstGeom>
          <a:noFill/>
        </p:spPr>
        <p:txBody>
          <a:bodyPr wrap="none" rtlCol="0">
            <a:spAutoFit/>
          </a:bodyPr>
          <a:lstStyle/>
          <a:p>
            <a:r>
              <a:rPr kumimoji="1" lang="zh-CN" altLang="en-US" dirty="0"/>
              <a:t>通知炒菜</a:t>
            </a:r>
          </a:p>
        </p:txBody>
      </p:sp>
      <p:cxnSp>
        <p:nvCxnSpPr>
          <p:cNvPr id="12" name="曲线连接符 11">
            <a:extLst>
              <a:ext uri="{FF2B5EF4-FFF2-40B4-BE49-F238E27FC236}">
                <a16:creationId xmlns:a16="http://schemas.microsoft.com/office/drawing/2014/main" id="{EAFAA362-482F-F145-870C-4ABFF64D9F75}"/>
              </a:ext>
            </a:extLst>
          </p:cNvPr>
          <p:cNvCxnSpPr>
            <a:stCxn id="3" idx="1"/>
            <a:endCxn id="2" idx="0"/>
          </p:cNvCxnSpPr>
          <p:nvPr/>
        </p:nvCxnSpPr>
        <p:spPr bwMode="auto">
          <a:xfrm rot="10800000" flipV="1">
            <a:off x="979481" y="1514731"/>
            <a:ext cx="1785875" cy="1177937"/>
          </a:xfrm>
          <a:prstGeom prst="curvedConnector2">
            <a:avLst/>
          </a:prstGeom>
          <a:solidFill>
            <a:schemeClr val="accent1"/>
          </a:solidFill>
          <a:ln w="9525" cap="flat" cmpd="sng" algn="ctr">
            <a:solidFill>
              <a:schemeClr val="tx1"/>
            </a:solidFill>
            <a:prstDash val="solid"/>
            <a:round/>
            <a:headEnd type="none" w="med" len="med"/>
            <a:tailEnd type="triangle"/>
          </a:ln>
        </p:spPr>
      </p:cxnSp>
      <p:sp>
        <p:nvSpPr>
          <p:cNvPr id="13" name="文本框 12">
            <a:extLst>
              <a:ext uri="{FF2B5EF4-FFF2-40B4-BE49-F238E27FC236}">
                <a16:creationId xmlns:a16="http://schemas.microsoft.com/office/drawing/2014/main" id="{73DDB8FF-B666-4D4F-8617-6EEAAB35961B}"/>
              </a:ext>
            </a:extLst>
          </p:cNvPr>
          <p:cNvSpPr txBox="1"/>
          <p:nvPr/>
        </p:nvSpPr>
        <p:spPr>
          <a:xfrm>
            <a:off x="630837" y="1449110"/>
            <a:ext cx="1415772" cy="461665"/>
          </a:xfrm>
          <a:prstGeom prst="rect">
            <a:avLst/>
          </a:prstGeom>
          <a:noFill/>
        </p:spPr>
        <p:txBody>
          <a:bodyPr wrap="none" rtlCol="0">
            <a:spAutoFit/>
          </a:bodyPr>
          <a:lstStyle/>
          <a:p>
            <a:r>
              <a:rPr kumimoji="1" lang="zh-CN" altLang="en-US" dirty="0"/>
              <a:t>采购清单</a:t>
            </a:r>
          </a:p>
        </p:txBody>
      </p:sp>
      <p:cxnSp>
        <p:nvCxnSpPr>
          <p:cNvPr id="15" name="曲线连接符 14">
            <a:extLst>
              <a:ext uri="{FF2B5EF4-FFF2-40B4-BE49-F238E27FC236}">
                <a16:creationId xmlns:a16="http://schemas.microsoft.com/office/drawing/2014/main" id="{6D5F4BC1-8569-2F40-85DE-D5329401968E}"/>
              </a:ext>
            </a:extLst>
          </p:cNvPr>
          <p:cNvCxnSpPr>
            <a:stCxn id="2" idx="3"/>
            <a:endCxn id="3" idx="2"/>
          </p:cNvCxnSpPr>
          <p:nvPr/>
        </p:nvCxnSpPr>
        <p:spPr bwMode="auto">
          <a:xfrm flipV="1">
            <a:off x="1447532" y="1766760"/>
            <a:ext cx="1785875" cy="1177937"/>
          </a:xfrm>
          <a:prstGeom prst="curvedConnector2">
            <a:avLst/>
          </a:prstGeom>
          <a:solidFill>
            <a:schemeClr val="accent1"/>
          </a:solidFill>
          <a:ln w="9525" cap="flat" cmpd="sng" algn="ctr">
            <a:solidFill>
              <a:schemeClr val="tx1"/>
            </a:solidFill>
            <a:prstDash val="solid"/>
            <a:round/>
            <a:headEnd type="none" w="med" len="med"/>
            <a:tailEnd type="triangle"/>
          </a:ln>
        </p:spPr>
      </p:cxnSp>
      <p:sp>
        <p:nvSpPr>
          <p:cNvPr id="16" name="文本框 15">
            <a:extLst>
              <a:ext uri="{FF2B5EF4-FFF2-40B4-BE49-F238E27FC236}">
                <a16:creationId xmlns:a16="http://schemas.microsoft.com/office/drawing/2014/main" id="{E9CF36F5-83CD-8E44-94A5-A7ED7AB7C20E}"/>
              </a:ext>
            </a:extLst>
          </p:cNvPr>
          <p:cNvSpPr txBox="1"/>
          <p:nvPr/>
        </p:nvSpPr>
        <p:spPr>
          <a:xfrm>
            <a:off x="1583610" y="2328015"/>
            <a:ext cx="1415772" cy="461665"/>
          </a:xfrm>
          <a:prstGeom prst="rect">
            <a:avLst/>
          </a:prstGeom>
          <a:noFill/>
        </p:spPr>
        <p:txBody>
          <a:bodyPr wrap="none" rtlCol="0">
            <a:spAutoFit/>
          </a:bodyPr>
          <a:lstStyle/>
          <a:p>
            <a:r>
              <a:rPr kumimoji="1" lang="zh-CN" altLang="en-US" dirty="0"/>
              <a:t>提供食材</a:t>
            </a:r>
          </a:p>
        </p:txBody>
      </p:sp>
      <p:cxnSp>
        <p:nvCxnSpPr>
          <p:cNvPr id="18" name="曲线连接符 17">
            <a:extLst>
              <a:ext uri="{FF2B5EF4-FFF2-40B4-BE49-F238E27FC236}">
                <a16:creationId xmlns:a16="http://schemas.microsoft.com/office/drawing/2014/main" id="{736E4269-EC82-254D-9041-746DB6B400DE}"/>
              </a:ext>
            </a:extLst>
          </p:cNvPr>
          <p:cNvCxnSpPr>
            <a:stCxn id="4" idx="0"/>
            <a:endCxn id="3" idx="2"/>
          </p:cNvCxnSpPr>
          <p:nvPr/>
        </p:nvCxnSpPr>
        <p:spPr bwMode="auto">
          <a:xfrm rot="5400000" flipH="1" flipV="1">
            <a:off x="2189291" y="2810876"/>
            <a:ext cx="2088232" cy="12700"/>
          </a:xfrm>
          <a:prstGeom prst="curvedConnector3">
            <a:avLst/>
          </a:prstGeom>
          <a:solidFill>
            <a:schemeClr val="accent1"/>
          </a:solidFill>
          <a:ln w="9525" cap="flat" cmpd="sng" algn="ctr">
            <a:solidFill>
              <a:schemeClr val="tx1"/>
            </a:solidFill>
            <a:prstDash val="solid"/>
            <a:round/>
            <a:headEnd type="none" w="med" len="med"/>
            <a:tailEnd type="triangle"/>
          </a:ln>
        </p:spPr>
      </p:cxnSp>
      <p:sp>
        <p:nvSpPr>
          <p:cNvPr id="19" name="文本框 18">
            <a:extLst>
              <a:ext uri="{FF2B5EF4-FFF2-40B4-BE49-F238E27FC236}">
                <a16:creationId xmlns:a16="http://schemas.microsoft.com/office/drawing/2014/main" id="{1780970B-7753-6841-A050-9A8F748C699A}"/>
              </a:ext>
            </a:extLst>
          </p:cNvPr>
          <p:cNvSpPr txBox="1"/>
          <p:nvPr/>
        </p:nvSpPr>
        <p:spPr>
          <a:xfrm>
            <a:off x="2549426" y="2637242"/>
            <a:ext cx="1415772" cy="461665"/>
          </a:xfrm>
          <a:prstGeom prst="rect">
            <a:avLst/>
          </a:prstGeom>
          <a:noFill/>
        </p:spPr>
        <p:txBody>
          <a:bodyPr wrap="none" rtlCol="0">
            <a:spAutoFit/>
          </a:bodyPr>
          <a:lstStyle/>
          <a:p>
            <a:r>
              <a:rPr lang="zh-CN" altLang="en-US" dirty="0"/>
              <a:t>准备材料</a:t>
            </a:r>
            <a:endParaRPr kumimoji="1" lang="zh-CN" altLang="en-US" dirty="0"/>
          </a:p>
        </p:txBody>
      </p:sp>
      <p:cxnSp>
        <p:nvCxnSpPr>
          <p:cNvPr id="21" name="曲线连接符 20">
            <a:extLst>
              <a:ext uri="{FF2B5EF4-FFF2-40B4-BE49-F238E27FC236}">
                <a16:creationId xmlns:a16="http://schemas.microsoft.com/office/drawing/2014/main" id="{8C7D3D2F-A287-6340-8714-F6F1FD806181}"/>
              </a:ext>
            </a:extLst>
          </p:cNvPr>
          <p:cNvCxnSpPr>
            <a:stCxn id="5" idx="2"/>
            <a:endCxn id="4" idx="3"/>
          </p:cNvCxnSpPr>
          <p:nvPr/>
        </p:nvCxnSpPr>
        <p:spPr bwMode="auto">
          <a:xfrm rot="5400000">
            <a:off x="3999943" y="2705315"/>
            <a:ext cx="1103221" cy="1700188"/>
          </a:xfrm>
          <a:prstGeom prst="curvedConnector2">
            <a:avLst/>
          </a:prstGeom>
          <a:solidFill>
            <a:schemeClr val="accent1"/>
          </a:solidFill>
          <a:ln w="9525" cap="flat" cmpd="sng" algn="ctr">
            <a:solidFill>
              <a:schemeClr val="tx1"/>
            </a:solidFill>
            <a:prstDash val="solid"/>
            <a:round/>
            <a:headEnd type="none" w="med" len="med"/>
            <a:tailEnd type="triangle"/>
          </a:ln>
        </p:spPr>
      </p:cxnSp>
      <p:sp>
        <p:nvSpPr>
          <p:cNvPr id="22" name="文本框 21">
            <a:extLst>
              <a:ext uri="{FF2B5EF4-FFF2-40B4-BE49-F238E27FC236}">
                <a16:creationId xmlns:a16="http://schemas.microsoft.com/office/drawing/2014/main" id="{3DFD6DC6-1379-CD49-B34D-80C411440F83}"/>
              </a:ext>
            </a:extLst>
          </p:cNvPr>
          <p:cNvSpPr txBox="1"/>
          <p:nvPr/>
        </p:nvSpPr>
        <p:spPr>
          <a:xfrm>
            <a:off x="4150022" y="3285315"/>
            <a:ext cx="1415772" cy="461665"/>
          </a:xfrm>
          <a:prstGeom prst="rect">
            <a:avLst/>
          </a:prstGeom>
          <a:noFill/>
        </p:spPr>
        <p:txBody>
          <a:bodyPr wrap="none" rtlCol="0">
            <a:spAutoFit/>
          </a:bodyPr>
          <a:lstStyle/>
          <a:p>
            <a:r>
              <a:rPr kumimoji="1" lang="zh-CN" altLang="en-US" dirty="0"/>
              <a:t>通知开席</a:t>
            </a:r>
          </a:p>
        </p:txBody>
      </p:sp>
      <p:sp>
        <p:nvSpPr>
          <p:cNvPr id="27" name="矩形 26">
            <a:extLst>
              <a:ext uri="{FF2B5EF4-FFF2-40B4-BE49-F238E27FC236}">
                <a16:creationId xmlns:a16="http://schemas.microsoft.com/office/drawing/2014/main" id="{BFDF1B41-E28E-C440-9386-E5AE26AF6FAF}"/>
              </a:ext>
            </a:extLst>
          </p:cNvPr>
          <p:cNvSpPr/>
          <p:nvPr/>
        </p:nvSpPr>
        <p:spPr>
          <a:xfrm>
            <a:off x="2978633" y="341274"/>
            <a:ext cx="2954655"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角色分工，协作关系</a:t>
            </a:r>
          </a:p>
        </p:txBody>
      </p:sp>
      <p:cxnSp>
        <p:nvCxnSpPr>
          <p:cNvPr id="7" name="曲线连接符 6">
            <a:extLst>
              <a:ext uri="{FF2B5EF4-FFF2-40B4-BE49-F238E27FC236}">
                <a16:creationId xmlns:a16="http://schemas.microsoft.com/office/drawing/2014/main" id="{D38D90E6-E1EF-D940-AC64-1BC8D7FB2E83}"/>
              </a:ext>
            </a:extLst>
          </p:cNvPr>
          <p:cNvCxnSpPr>
            <a:stCxn id="2" idx="2"/>
            <a:endCxn id="4" idx="1"/>
          </p:cNvCxnSpPr>
          <p:nvPr/>
        </p:nvCxnSpPr>
        <p:spPr bwMode="auto">
          <a:xfrm rot="16200000" flipH="1">
            <a:off x="1417270" y="2758934"/>
            <a:ext cx="910295" cy="1785875"/>
          </a:xfrm>
          <a:prstGeom prst="curvedConnector2">
            <a:avLst/>
          </a:prstGeom>
          <a:solidFill>
            <a:schemeClr val="accent1"/>
          </a:solidFill>
          <a:ln w="9525" cap="flat" cmpd="sng" algn="ctr">
            <a:solidFill>
              <a:schemeClr val="tx1"/>
            </a:solidFill>
            <a:prstDash val="solid"/>
            <a:round/>
            <a:headEnd type="none" w="med" len="med"/>
            <a:tailEnd type="triangle"/>
          </a:ln>
        </p:spPr>
      </p:cxnSp>
      <p:sp>
        <p:nvSpPr>
          <p:cNvPr id="20" name="文本框 19">
            <a:extLst>
              <a:ext uri="{FF2B5EF4-FFF2-40B4-BE49-F238E27FC236}">
                <a16:creationId xmlns:a16="http://schemas.microsoft.com/office/drawing/2014/main" id="{53292902-D726-2944-BA3F-46EB84879C9E}"/>
              </a:ext>
            </a:extLst>
          </p:cNvPr>
          <p:cNvSpPr txBox="1"/>
          <p:nvPr/>
        </p:nvSpPr>
        <p:spPr>
          <a:xfrm>
            <a:off x="764584" y="3624159"/>
            <a:ext cx="1415772" cy="461665"/>
          </a:xfrm>
          <a:prstGeom prst="rect">
            <a:avLst/>
          </a:prstGeom>
          <a:noFill/>
        </p:spPr>
        <p:txBody>
          <a:bodyPr wrap="none" rtlCol="0">
            <a:spAutoFit/>
          </a:bodyPr>
          <a:lstStyle/>
          <a:p>
            <a:r>
              <a:rPr kumimoji="1" lang="zh-CN" altLang="en-US" dirty="0"/>
              <a:t>搬运食材</a:t>
            </a:r>
          </a:p>
        </p:txBody>
      </p:sp>
      <p:sp>
        <p:nvSpPr>
          <p:cNvPr id="6" name="文本框 5">
            <a:extLst>
              <a:ext uri="{FF2B5EF4-FFF2-40B4-BE49-F238E27FC236}">
                <a16:creationId xmlns:a16="http://schemas.microsoft.com/office/drawing/2014/main" id="{E804E39D-220F-FDFB-4D04-4A07CF977BEB}"/>
              </a:ext>
            </a:extLst>
          </p:cNvPr>
          <p:cNvSpPr txBox="1"/>
          <p:nvPr/>
        </p:nvSpPr>
        <p:spPr>
          <a:xfrm>
            <a:off x="6203110" y="1873285"/>
            <a:ext cx="2986715" cy="1077218"/>
          </a:xfrm>
          <a:prstGeom prst="rect">
            <a:avLst/>
          </a:prstGeom>
          <a:noFill/>
        </p:spPr>
        <p:txBody>
          <a:bodyPr wrap="none" rtlCol="0">
            <a:spAutoFit/>
          </a:bodyPr>
          <a:lstStyle/>
          <a:p>
            <a:pPr marL="285750" indent="-285750">
              <a:buFont typeface="Wingdings" pitchFamily="2" charset="2"/>
              <a:buChar char="Ø"/>
            </a:pPr>
            <a:r>
              <a:rPr lang="zh-CN" altLang="en-US" sz="1600" dirty="0"/>
              <a:t>描述组成要素及协作关系</a:t>
            </a:r>
            <a:endParaRPr lang="en-US" altLang="zh-CN" sz="1600" dirty="0"/>
          </a:p>
          <a:p>
            <a:pPr marL="285750" indent="-285750">
              <a:buFont typeface="Wingdings" pitchFamily="2" charset="2"/>
              <a:buChar char="Ø"/>
            </a:pPr>
            <a:r>
              <a:rPr kumimoji="1" lang="zh-CN" altLang="en-US" sz="1600" dirty="0"/>
              <a:t>屏蔽细节：</a:t>
            </a:r>
            <a:endParaRPr kumimoji="1" lang="en-US" altLang="zh-CN" sz="1600" dirty="0"/>
          </a:p>
          <a:p>
            <a:pPr marL="742950" lvl="1" indent="-285750">
              <a:buFont typeface="Arial" panose="020B0604020202020204" pitchFamily="34" charset="0"/>
              <a:buChar char="•"/>
            </a:pPr>
            <a:r>
              <a:rPr kumimoji="1" lang="zh-CN" altLang="en-US" sz="1600" dirty="0"/>
              <a:t>不管厨师如何炒菜？</a:t>
            </a:r>
            <a:endParaRPr kumimoji="1" lang="en-US" altLang="zh-CN" sz="1600" dirty="0"/>
          </a:p>
          <a:p>
            <a:pPr marL="742950" lvl="1" indent="-285750">
              <a:buFont typeface="Arial" panose="020B0604020202020204" pitchFamily="34" charset="0"/>
              <a:buChar char="•"/>
            </a:pPr>
            <a:r>
              <a:rPr lang="zh-CN" altLang="en-US" sz="1600" dirty="0"/>
              <a:t>不管采购在哪里买菜？</a:t>
            </a:r>
            <a:endParaRPr lang="en-US" altLang="zh-CN" sz="1600" dirty="0"/>
          </a:p>
        </p:txBody>
      </p:sp>
    </p:spTree>
    <p:extLst>
      <p:ext uri="{BB962C8B-B14F-4D97-AF65-F5344CB8AC3E}">
        <p14:creationId xmlns:p14="http://schemas.microsoft.com/office/powerpoint/2010/main" val="3967425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矩形 8"/>
          <p:cNvSpPr/>
          <p:nvPr/>
        </p:nvSpPr>
        <p:spPr>
          <a:xfrm>
            <a:off x="539552" y="371252"/>
            <a:ext cx="4067139" cy="461665"/>
          </a:xfrm>
          <a:prstGeom prst="rect">
            <a:avLst/>
          </a:prstGeom>
        </p:spPr>
        <p:txBody>
          <a:bodyPr wrap="none">
            <a:spAutoFit/>
          </a:bodyPr>
          <a:lstStyle/>
          <a:p>
            <a:pPr eaLnBrk="1" hangingPunct="1"/>
            <a:r>
              <a:rPr lang="zh-CN" altLang="en-US" b="1" kern="0" dirty="0">
                <a:solidFill>
                  <a:schemeClr val="accent2"/>
                </a:solidFill>
                <a:latin typeface="微软雅黑" panose="020B0503020204020204" pitchFamily="34" charset="-122"/>
                <a:ea typeface="微软雅黑" panose="020B0503020204020204" pitchFamily="34" charset="-122"/>
              </a:rPr>
              <a:t>案例</a:t>
            </a:r>
            <a:r>
              <a:rPr lang="en-US" altLang="zh-CN" b="1" kern="0" dirty="0">
                <a:solidFill>
                  <a:schemeClr val="accent2"/>
                </a:solidFill>
                <a:latin typeface="微软雅黑" panose="020B0503020204020204" pitchFamily="34" charset="-122"/>
                <a:ea typeface="微软雅黑" panose="020B0503020204020204" pitchFamily="34" charset="-122"/>
              </a:rPr>
              <a:t>2</a:t>
            </a:r>
            <a:r>
              <a:rPr lang="zh-CN" altLang="en-US" b="1" kern="0" dirty="0">
                <a:solidFill>
                  <a:schemeClr val="accent2"/>
                </a:solidFill>
                <a:latin typeface="微软雅黑" panose="020B0503020204020204" pitchFamily="34" charset="-122"/>
                <a:ea typeface="微软雅黑" panose="020B0503020204020204" pitchFamily="34" charset="-122"/>
              </a:rPr>
              <a:t>：图书馆管理信息系统</a:t>
            </a:r>
          </a:p>
        </p:txBody>
      </p:sp>
      <p:sp>
        <p:nvSpPr>
          <p:cNvPr id="2" name="文本框 1">
            <a:extLst>
              <a:ext uri="{FF2B5EF4-FFF2-40B4-BE49-F238E27FC236}">
                <a16:creationId xmlns:a16="http://schemas.microsoft.com/office/drawing/2014/main" id="{C458E8B3-0FBB-974A-88C4-675DC7425940}"/>
              </a:ext>
            </a:extLst>
          </p:cNvPr>
          <p:cNvSpPr txBox="1"/>
          <p:nvPr/>
        </p:nvSpPr>
        <p:spPr>
          <a:xfrm>
            <a:off x="683568" y="987574"/>
            <a:ext cx="8032968" cy="1200329"/>
          </a:xfrm>
          <a:prstGeom prst="rect">
            <a:avLst/>
          </a:prstGeom>
          <a:noFill/>
        </p:spPr>
        <p:txBody>
          <a:bodyPr wrap="none" rtlCol="0">
            <a:spAutoFit/>
          </a:bodyPr>
          <a:lstStyle/>
          <a:p>
            <a:r>
              <a:rPr kumimoji="1" lang="zh-CN" altLang="en-US" dirty="0"/>
              <a:t>       图书馆管理系统是为支撑大学图书馆业务的信息系统。</a:t>
            </a:r>
            <a:endParaRPr kumimoji="1" lang="en-US" altLang="zh-CN" dirty="0"/>
          </a:p>
          <a:p>
            <a:r>
              <a:rPr kumimoji="1" lang="zh-CN" altLang="en-US" dirty="0"/>
              <a:t>该系统实现图书馆近百万</a:t>
            </a:r>
            <a:r>
              <a:rPr lang="zh-CN" altLang="en-US" dirty="0"/>
              <a:t>册</a:t>
            </a:r>
            <a:r>
              <a:rPr kumimoji="1" lang="zh-CN" altLang="en-US" dirty="0"/>
              <a:t>图书的管理，为全校</a:t>
            </a:r>
            <a:r>
              <a:rPr kumimoji="1" lang="en-US" altLang="zh-CN" dirty="0"/>
              <a:t>3</a:t>
            </a:r>
            <a:r>
              <a:rPr kumimoji="1" lang="zh-CN" altLang="en-US" dirty="0"/>
              <a:t>万读者</a:t>
            </a:r>
            <a:endParaRPr kumimoji="1" lang="en-US" altLang="zh-CN" dirty="0"/>
          </a:p>
          <a:p>
            <a:r>
              <a:rPr kumimoji="1" lang="zh-CN" altLang="en-US" dirty="0"/>
              <a:t>的提供查询借阅服务。</a:t>
            </a:r>
          </a:p>
        </p:txBody>
      </p:sp>
      <p:pic>
        <p:nvPicPr>
          <p:cNvPr id="6" name="图片 5">
            <a:extLst>
              <a:ext uri="{FF2B5EF4-FFF2-40B4-BE49-F238E27FC236}">
                <a16:creationId xmlns:a16="http://schemas.microsoft.com/office/drawing/2014/main" id="{D70FADE5-7330-C44C-AF57-1223089AF5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976" y="2427734"/>
            <a:ext cx="3353597" cy="2128490"/>
          </a:xfrm>
          <a:prstGeom prst="rect">
            <a:avLst/>
          </a:prstGeom>
        </p:spPr>
      </p:pic>
      <p:pic>
        <p:nvPicPr>
          <p:cNvPr id="8" name="图片 7">
            <a:extLst>
              <a:ext uri="{FF2B5EF4-FFF2-40B4-BE49-F238E27FC236}">
                <a16:creationId xmlns:a16="http://schemas.microsoft.com/office/drawing/2014/main" id="{6034A630-C814-E446-AF67-2E5B303403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32040" y="2427734"/>
            <a:ext cx="3390800" cy="2128490"/>
          </a:xfrm>
          <a:prstGeom prst="rect">
            <a:avLst/>
          </a:prstGeom>
        </p:spPr>
      </p:pic>
    </p:spTree>
    <p:extLst>
      <p:ext uri="{BB962C8B-B14F-4D97-AF65-F5344CB8AC3E}">
        <p14:creationId xmlns:p14="http://schemas.microsoft.com/office/powerpoint/2010/main" val="1475310027"/>
      </p:ext>
    </p:extLst>
  </p:cSld>
  <p:clrMapOvr>
    <a:masterClrMapping/>
  </p:clrMapOvr>
  <p:transition spd="slow">
    <p:push dir="u"/>
  </p:transition>
</p:sld>
</file>

<file path=ppt/theme/theme1.xml><?xml version="1.0" encoding="utf-8"?>
<a:theme xmlns:a="http://schemas.openxmlformats.org/drawingml/2006/main" name="sj">
  <a:themeElements>
    <a:clrScheme name="sj 10">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000FF"/>
      </a:hlink>
      <a:folHlink>
        <a:srgbClr val="FF0066"/>
      </a:folHlink>
    </a:clrScheme>
    <a:fontScheme name="气流">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defRPr>
        </a:defPPr>
      </a:lstStyle>
    </a:lnDef>
  </a:objectDefaults>
  <a:extraClrSchemeLst>
    <a:extraClrScheme>
      <a:clrScheme name="sj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sj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j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j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j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j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sj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sj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FF0066"/>
        </a:folHlink>
      </a:clrScheme>
      <a:clrMap bg1="lt1" tx1="dk1" bg2="lt2" tx2="dk2" accent1="accent1" accent2="accent2" accent3="accent3" accent4="accent4" accent5="accent5" accent6="accent6" hlink="hlink" folHlink="folHlink"/>
    </a:extraClrScheme>
    <a:extraClrScheme>
      <a:clrScheme name="sj 9">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FF0066"/>
        </a:hlink>
        <a:folHlink>
          <a:srgbClr val="FF0066"/>
        </a:folHlink>
      </a:clrScheme>
      <a:clrMap bg1="lt1" tx1="dk1" bg2="lt2" tx2="dk2" accent1="accent1" accent2="accent2" accent3="accent3" accent4="accent4" accent5="accent5" accent6="accent6" hlink="hlink" folHlink="folHlink"/>
    </a:extraClrScheme>
    <a:extraClrScheme>
      <a:clrScheme name="sj 10">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000FF"/>
        </a:hlink>
        <a:folHlink>
          <a:srgbClr val="FF006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G:\Documents and Settings\sj\Application Data\Microsoft\Templates\sj.pot</Template>
  <TotalTime>2846</TotalTime>
  <Words>2786</Words>
  <Application>Microsoft Macintosh PowerPoint</Application>
  <PresentationFormat>全屏显示(16:9)</PresentationFormat>
  <Paragraphs>386</Paragraphs>
  <Slides>37</Slides>
  <Notes>28</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37</vt:i4>
      </vt:variant>
    </vt:vector>
  </HeadingPairs>
  <TitlesOfParts>
    <vt:vector size="48" baseType="lpstr">
      <vt:lpstr>方正姚体</vt:lpstr>
      <vt:lpstr>SimHei</vt:lpstr>
      <vt:lpstr>微软雅黑</vt:lpstr>
      <vt:lpstr>Arial</vt:lpstr>
      <vt:lpstr>Calibri</vt:lpstr>
      <vt:lpstr>Helvetica</vt:lpstr>
      <vt:lpstr>Impact</vt:lpstr>
      <vt:lpstr>Times New Roman</vt:lpstr>
      <vt:lpstr>Trebuchet MS</vt:lpstr>
      <vt:lpstr>Wingdings</vt:lpstr>
      <vt:lpstr>sj</vt:lpstr>
      <vt:lpstr>第3章  Java 面向对象编程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类图4种视图：</vt:lpstr>
      <vt:lpstr>PowerPoint 演示文稿</vt:lpstr>
      <vt:lpstr>PowerPoint 演示文稿</vt:lpstr>
      <vt:lpstr>PowerPoint 演示文稿</vt:lpstr>
      <vt:lpstr>PowerPoint 演示文稿</vt:lpstr>
      <vt:lpstr>PowerPoint 演示文稿</vt:lpstr>
    </vt:vector>
  </TitlesOfParts>
  <Company>hhit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chap3.1</dc:title>
  <dc:creator>sj</dc:creator>
  <cp:lastModifiedBy>Microsoft Office User</cp:lastModifiedBy>
  <cp:revision>534</cp:revision>
  <cp:lastPrinted>2014-09-03T11:32:00Z</cp:lastPrinted>
  <dcterms:created xsi:type="dcterms:W3CDTF">2003-08-02T07:43:00Z</dcterms:created>
  <dcterms:modified xsi:type="dcterms:W3CDTF">2024-03-19T07:12:14Z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2052-10.1.0.6390</vt:lpwstr>
  </property>
</Properties>
</file>

<file path=docProps/thumbnail.jpeg>
</file>